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2" r:id="rId1"/>
  </p:sldMasterIdLst>
  <p:sldIdLst>
    <p:sldId id="357" r:id="rId2"/>
    <p:sldId id="358" r:id="rId3"/>
    <p:sldId id="258" r:id="rId4"/>
    <p:sldId id="259" r:id="rId5"/>
    <p:sldId id="260" r:id="rId6"/>
    <p:sldId id="359" r:id="rId7"/>
    <p:sldId id="261" r:id="rId8"/>
    <p:sldId id="360" r:id="rId9"/>
    <p:sldId id="262" r:id="rId10"/>
    <p:sldId id="263" r:id="rId11"/>
    <p:sldId id="264" r:id="rId12"/>
    <p:sldId id="265" r:id="rId13"/>
    <p:sldId id="266" r:id="rId14"/>
    <p:sldId id="267" r:id="rId15"/>
    <p:sldId id="268" r:id="rId16"/>
    <p:sldId id="269" r:id="rId17"/>
    <p:sldId id="361" r:id="rId18"/>
    <p:sldId id="362" r:id="rId19"/>
    <p:sldId id="363" r:id="rId20"/>
    <p:sldId id="271" r:id="rId21"/>
    <p:sldId id="272" r:id="rId22"/>
    <p:sldId id="273" r:id="rId23"/>
    <p:sldId id="383" r:id="rId24"/>
    <p:sldId id="384" r:id="rId25"/>
    <p:sldId id="282" r:id="rId26"/>
    <p:sldId id="283" r:id="rId27"/>
    <p:sldId id="284" r:id="rId28"/>
    <p:sldId id="285" r:id="rId29"/>
    <p:sldId id="286" r:id="rId30"/>
    <p:sldId id="287" r:id="rId31"/>
    <p:sldId id="364" r:id="rId32"/>
    <p:sldId id="365" r:id="rId33"/>
    <p:sldId id="366" r:id="rId34"/>
    <p:sldId id="367" r:id="rId35"/>
    <p:sldId id="368" r:id="rId36"/>
    <p:sldId id="369" r:id="rId37"/>
    <p:sldId id="370" r:id="rId38"/>
    <p:sldId id="372" r:id="rId39"/>
    <p:sldId id="373" r:id="rId40"/>
    <p:sldId id="374" r:id="rId41"/>
    <p:sldId id="375" r:id="rId42"/>
    <p:sldId id="376" r:id="rId43"/>
    <p:sldId id="377" r:id="rId44"/>
    <p:sldId id="378" r:id="rId45"/>
    <p:sldId id="379" r:id="rId46"/>
    <p:sldId id="380" r:id="rId47"/>
    <p:sldId id="356" r:id="rId48"/>
  </p:sldIdLst>
  <p:sldSz cx="12192000" cy="6858000"/>
  <p:notesSz cx="12192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468"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2438400" y="3159761"/>
            <a:ext cx="6096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1036320" y="1219200"/>
            <a:ext cx="100584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844800" y="3375491"/>
            <a:ext cx="82296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1D8BD707-D9CF-40AE-B4C6-C98DA3205C09}" type="datetimeFigureOut">
              <a:rPr lang="en-US" smtClean="0"/>
              <a:t>4/10/2020</a:t>
            </a:fld>
            <a:endParaRPr lang="en-US"/>
          </a:p>
        </p:txBody>
      </p:sp>
      <p:sp>
        <p:nvSpPr>
          <p:cNvPr id="16" name="Slide Number Placeholder 15"/>
          <p:cNvSpPr>
            <a:spLocks noGrp="1"/>
          </p:cNvSpPr>
          <p:nvPr>
            <p:ph type="sldNum" sz="quarter" idx="11"/>
          </p:nvPr>
        </p:nvSpPr>
        <p:spPr/>
        <p:txBody>
          <a:bodyPr/>
          <a:lstStyle/>
          <a:p>
            <a:fld id="{B6F15528-21DE-4FAA-801E-634DDDAF4B2B}"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44800" y="685802"/>
            <a:ext cx="77216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12800" y="609601"/>
            <a:ext cx="28448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860800" y="685801"/>
            <a:ext cx="67056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1D8BD707-D9CF-40AE-B4C6-C98DA3205C09}" type="datetimeFigureOut">
              <a:rPr lang="en-US" smtClean="0"/>
              <a:t>4/10/2020</a:t>
            </a:fld>
            <a:endParaRPr lang="en-US"/>
          </a:p>
        </p:txBody>
      </p:sp>
      <p:sp>
        <p:nvSpPr>
          <p:cNvPr id="15" name="Slide Number Placeholder 14"/>
          <p:cNvSpPr>
            <a:spLocks noGrp="1"/>
          </p:cNvSpPr>
          <p:nvPr>
            <p:ph type="sldNum" sz="quarter" idx="11"/>
          </p:nvPr>
        </p:nvSpPr>
        <p:spPr/>
        <p:txBody>
          <a:bodyPr/>
          <a:lstStyle/>
          <a:p>
            <a:fld id="{B6F15528-21DE-4FAA-801E-634DDDAF4B2B}"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5689600" y="4074498"/>
            <a:ext cx="6096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6096000" y="4267368"/>
            <a:ext cx="49784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1D8BD707-D9CF-40AE-B4C6-C98DA3205C09}" type="datetimeFigureOut">
              <a:rPr lang="en-US" smtClean="0"/>
              <a:t>4/10/2020</a:t>
            </a:fld>
            <a:endParaRPr lang="en-US"/>
          </a:p>
        </p:txBody>
      </p:sp>
      <p:sp>
        <p:nvSpPr>
          <p:cNvPr id="13" name="Slide Number Placeholder 12"/>
          <p:cNvSpPr>
            <a:spLocks noGrp="1"/>
          </p:cNvSpPr>
          <p:nvPr>
            <p:ph type="sldNum" sz="quarter" idx="11"/>
          </p:nvPr>
        </p:nvSpPr>
        <p:spPr/>
        <p:txBody>
          <a:bodyPr/>
          <a:lstStyle/>
          <a:p>
            <a:fld id="{B6F15528-21DE-4FAA-801E-634DDDAF4B2B}"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
        <p:nvSpPr>
          <p:cNvPr id="4" name="Title 3"/>
          <p:cNvSpPr>
            <a:spLocks noGrp="1"/>
          </p:cNvSpPr>
          <p:nvPr>
            <p:ph type="title"/>
          </p:nvPr>
        </p:nvSpPr>
        <p:spPr>
          <a:xfrm>
            <a:off x="3048000" y="1905000"/>
            <a:ext cx="804672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1D8BD707-D9CF-40AE-B4C6-C98DA3205C09}" type="datetimeFigureOut">
              <a:rPr lang="en-US" smtClean="0"/>
              <a:t>4/10/2020</a:t>
            </a:fld>
            <a:endParaRPr lang="en-US"/>
          </a:p>
        </p:txBody>
      </p:sp>
      <p:sp>
        <p:nvSpPr>
          <p:cNvPr id="9" name="Slide Number Placeholder 8"/>
          <p:cNvSpPr>
            <a:spLocks noGrp="1"/>
          </p:cNvSpPr>
          <p:nvPr>
            <p:ph type="sldNum" sz="quarter" idx="11"/>
          </p:nvPr>
        </p:nvSpPr>
        <p:spPr/>
        <p:txBody>
          <a:bodyPr/>
          <a:lstStyle/>
          <a:p>
            <a:fld id="{B6F15528-21DE-4FAA-801E-634DDDAF4B2B}"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792224" y="658368"/>
            <a:ext cx="4364736"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6705600" y="658369"/>
            <a:ext cx="4364736"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8160" y="661976"/>
            <a:ext cx="4364736"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792224" y="1371600"/>
            <a:ext cx="43688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705600" y="661976"/>
            <a:ext cx="4364736"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705600" y="1371600"/>
            <a:ext cx="4364736"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408853" y="520192"/>
            <a:ext cx="6096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6373707" y="520192"/>
            <a:ext cx="6096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1D8BD707-D9CF-40AE-B4C6-C98DA3205C09}" type="datetimeFigureOut">
              <a:rPr lang="en-US" smtClean="0"/>
              <a:t>4/10/2020</a:t>
            </a:fld>
            <a:endParaRPr lang="en-US"/>
          </a:p>
        </p:txBody>
      </p:sp>
      <p:sp>
        <p:nvSpPr>
          <p:cNvPr id="15" name="Slide Number Placeholder 14"/>
          <p:cNvSpPr>
            <a:spLocks noGrp="1"/>
          </p:cNvSpPr>
          <p:nvPr>
            <p:ph type="sldNum" sz="quarter" idx="11"/>
          </p:nvPr>
        </p:nvSpPr>
        <p:spPr/>
        <p:txBody>
          <a:bodyPr/>
          <a:lstStyle/>
          <a:p>
            <a:fld id="{B6F15528-21DE-4FAA-801E-634DDDAF4B2B}"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t>4/10/2020</a:t>
            </a:fld>
            <a:endParaRPr lang="en-US"/>
          </a:p>
        </p:txBody>
      </p:sp>
      <p:sp>
        <p:nvSpPr>
          <p:cNvPr id="8" name="Slide Number Placeholder 7"/>
          <p:cNvSpPr>
            <a:spLocks noGrp="1"/>
          </p:cNvSpPr>
          <p:nvPr>
            <p:ph type="sldNum" sz="quarter" idx="11"/>
          </p:nvPr>
        </p:nvSpPr>
        <p:spPr/>
        <p:txBody>
          <a:bodyPr/>
          <a:lstStyle/>
          <a:p>
            <a:fld id="{B6F15528-21DE-4FAA-801E-634DDDAF4B2B}"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D8BD707-D9CF-40AE-B4C6-C98DA3205C09}" type="datetimeFigureOut">
              <a:rPr lang="en-US" smtClean="0"/>
              <a:t>4/10/2020</a:t>
            </a:fld>
            <a:endParaRPr lang="en-US"/>
          </a:p>
        </p:txBody>
      </p:sp>
      <p:sp>
        <p:nvSpPr>
          <p:cNvPr id="6" name="Slide Number Placeholder 5"/>
          <p:cNvSpPr>
            <a:spLocks noGrp="1"/>
          </p:cNvSpPr>
          <p:nvPr>
            <p:ph type="sldNum" sz="quarter" idx="11"/>
          </p:nvPr>
        </p:nvSpPr>
        <p:spPr/>
        <p:txBody>
          <a:bodyPr/>
          <a:lstStyle/>
          <a:p>
            <a:fld id="{B6F15528-21DE-4FAA-801E-634DDDAF4B2B}" type="slidenum">
              <a:rPr lang="en-US" smtClean="0"/>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7105227" y="1774588"/>
            <a:ext cx="6096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1117600" y="685801"/>
            <a:ext cx="57912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00" y="685801"/>
            <a:ext cx="34544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1D8BD707-D9CF-40AE-B4C6-C98DA3205C09}" type="datetimeFigureOut">
              <a:rPr lang="en-US" smtClean="0"/>
              <a:t>4/10/2020</a:t>
            </a:fld>
            <a:endParaRPr lang="en-US"/>
          </a:p>
        </p:txBody>
      </p:sp>
      <p:sp>
        <p:nvSpPr>
          <p:cNvPr id="16" name="Slide Number Placeholder 15"/>
          <p:cNvSpPr>
            <a:spLocks noGrp="1"/>
          </p:cNvSpPr>
          <p:nvPr>
            <p:ph type="sldNum" sz="quarter" idx="11"/>
          </p:nvPr>
        </p:nvSpPr>
        <p:spPr/>
        <p:txBody>
          <a:bodyPr/>
          <a:lstStyle/>
          <a:p>
            <a:fld id="{B6F15528-21DE-4FAA-801E-634DDDAF4B2B}"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625600" y="612776"/>
            <a:ext cx="89408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3657600" y="3453047"/>
            <a:ext cx="67056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3247136" y="3331464"/>
            <a:ext cx="6096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1D8BD707-D9CF-40AE-B4C6-C98DA3205C09}" type="datetimeFigureOut">
              <a:rPr lang="en-US" smtClean="0"/>
              <a:t>4/10/2020</a:t>
            </a:fld>
            <a:endParaRPr lang="en-US"/>
          </a:p>
        </p:txBody>
      </p:sp>
      <p:sp>
        <p:nvSpPr>
          <p:cNvPr id="14" name="Slide Number Placeholder 13"/>
          <p:cNvSpPr>
            <a:spLocks noGrp="1"/>
          </p:cNvSpPr>
          <p:nvPr>
            <p:ph type="sldNum" sz="quarter" idx="11"/>
          </p:nvPr>
        </p:nvSpPr>
        <p:spPr/>
        <p:txBody>
          <a:bodyPr/>
          <a:lstStyle/>
          <a:p>
            <a:fld id="{B6F15528-21DE-4FAA-801E-634DDDAF4B2B}"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830961" y="1038441"/>
            <a:ext cx="965416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557464" y="419133"/>
            <a:ext cx="5538472" cy="5973945"/>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4370607" y="116855"/>
            <a:ext cx="8639149"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36320" y="4876800"/>
            <a:ext cx="100584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844800" y="685802"/>
            <a:ext cx="8128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00" y="6154739"/>
            <a:ext cx="28448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1D8BD707-D9CF-40AE-B4C6-C98DA3205C09}" type="datetimeFigureOut">
              <a:rPr lang="en-US" smtClean="0">
                <a:solidFill>
                  <a:prstClr val="black">
                    <a:tint val="75000"/>
                  </a:prstClr>
                </a:solidFill>
              </a:rPr>
              <a:pPr/>
              <a:t>4/10/2020</a:t>
            </a:fld>
            <a:endParaRPr lang="en-US">
              <a:solidFill>
                <a:prstClr val="black">
                  <a:tint val="75000"/>
                </a:prstClr>
              </a:solidFill>
            </a:endParaRPr>
          </a:p>
        </p:txBody>
      </p:sp>
      <p:sp>
        <p:nvSpPr>
          <p:cNvPr id="5" name="Footer Placeholder 4"/>
          <p:cNvSpPr>
            <a:spLocks noGrp="1"/>
          </p:cNvSpPr>
          <p:nvPr>
            <p:ph type="ftr" sz="quarter" idx="3"/>
          </p:nvPr>
        </p:nvSpPr>
        <p:spPr>
          <a:xfrm>
            <a:off x="1097280" y="6154739"/>
            <a:ext cx="6096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1097280" y="5842000"/>
            <a:ext cx="28448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 bg1="dk1" tx1="lt1" bg2="dk2" tx2="lt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257303" y="0"/>
            <a:ext cx="63500" cy="6858000"/>
          </a:xfrm>
          <a:custGeom>
            <a:avLst/>
            <a:gdLst/>
            <a:ahLst/>
            <a:cxnLst/>
            <a:rect l="l" t="t" r="r" b="b"/>
            <a:pathLst>
              <a:path w="47625" h="6858000">
                <a:moveTo>
                  <a:pt x="0" y="6858000"/>
                </a:moveTo>
                <a:lnTo>
                  <a:pt x="47625" y="6858000"/>
                </a:lnTo>
                <a:lnTo>
                  <a:pt x="47625" y="0"/>
                </a:lnTo>
                <a:lnTo>
                  <a:pt x="0" y="0"/>
                </a:lnTo>
                <a:lnTo>
                  <a:pt x="0" y="6858000"/>
                </a:lnTo>
                <a:close/>
              </a:path>
            </a:pathLst>
          </a:custGeom>
          <a:solidFill>
            <a:srgbClr val="FDC3AD">
              <a:alpha val="54116"/>
            </a:srgbClr>
          </a:solidFill>
        </p:spPr>
        <p:txBody>
          <a:bodyPr wrap="square" lIns="0" tIns="0" rIns="0" bIns="0" rtlCol="0"/>
          <a:lstStyle/>
          <a:p>
            <a:endParaRPr>
              <a:solidFill>
                <a:prstClr val="black"/>
              </a:solidFill>
            </a:endParaRPr>
          </a:p>
        </p:txBody>
      </p:sp>
      <p:sp>
        <p:nvSpPr>
          <p:cNvPr id="3" name="object 3"/>
          <p:cNvSpPr/>
          <p:nvPr/>
        </p:nvSpPr>
        <p:spPr>
          <a:xfrm>
            <a:off x="1176925" y="0"/>
            <a:ext cx="4233" cy="6858000"/>
          </a:xfrm>
          <a:custGeom>
            <a:avLst/>
            <a:gdLst/>
            <a:ahLst/>
            <a:cxnLst/>
            <a:rect l="l" t="t" r="r" b="b"/>
            <a:pathLst>
              <a:path w="3175" h="6858000">
                <a:moveTo>
                  <a:pt x="0" y="6858000"/>
                </a:moveTo>
                <a:lnTo>
                  <a:pt x="3136" y="6858000"/>
                </a:lnTo>
                <a:lnTo>
                  <a:pt x="3136" y="0"/>
                </a:lnTo>
                <a:lnTo>
                  <a:pt x="0" y="0"/>
                </a:lnTo>
                <a:lnTo>
                  <a:pt x="0" y="6858000"/>
                </a:lnTo>
                <a:close/>
              </a:path>
            </a:pathLst>
          </a:custGeom>
          <a:solidFill>
            <a:srgbClr val="FDC3AD">
              <a:alpha val="54116"/>
            </a:srgbClr>
          </a:solidFill>
        </p:spPr>
        <p:txBody>
          <a:bodyPr wrap="square" lIns="0" tIns="0" rIns="0" bIns="0" rtlCol="0"/>
          <a:lstStyle/>
          <a:p>
            <a:endParaRPr>
              <a:solidFill>
                <a:prstClr val="black"/>
              </a:solidFill>
            </a:endParaRPr>
          </a:p>
        </p:txBody>
      </p:sp>
      <p:sp>
        <p:nvSpPr>
          <p:cNvPr id="4" name="object 4"/>
          <p:cNvSpPr/>
          <p:nvPr/>
        </p:nvSpPr>
        <p:spPr>
          <a:xfrm>
            <a:off x="508000" y="0"/>
            <a:ext cx="593512" cy="6858000"/>
          </a:xfrm>
          <a:custGeom>
            <a:avLst/>
            <a:gdLst/>
            <a:ahLst/>
            <a:cxnLst/>
            <a:rect l="l" t="t" r="r" b="b"/>
            <a:pathLst>
              <a:path w="445134" h="6858000">
                <a:moveTo>
                  <a:pt x="0" y="6858000"/>
                </a:moveTo>
                <a:lnTo>
                  <a:pt x="444538" y="6858000"/>
                </a:lnTo>
                <a:lnTo>
                  <a:pt x="444538" y="0"/>
                </a:lnTo>
                <a:lnTo>
                  <a:pt x="0" y="0"/>
                </a:lnTo>
                <a:lnTo>
                  <a:pt x="0" y="6858000"/>
                </a:lnTo>
                <a:close/>
              </a:path>
            </a:pathLst>
          </a:custGeom>
          <a:solidFill>
            <a:srgbClr val="FDC3AD">
              <a:alpha val="54116"/>
            </a:srgbClr>
          </a:solidFill>
        </p:spPr>
        <p:txBody>
          <a:bodyPr wrap="square" lIns="0" tIns="0" rIns="0" bIns="0" rtlCol="0"/>
          <a:lstStyle/>
          <a:p>
            <a:endParaRPr>
              <a:solidFill>
                <a:prstClr val="black"/>
              </a:solidFill>
            </a:endParaRPr>
          </a:p>
        </p:txBody>
      </p:sp>
      <p:sp>
        <p:nvSpPr>
          <p:cNvPr id="5" name="object 5"/>
          <p:cNvSpPr/>
          <p:nvPr/>
        </p:nvSpPr>
        <p:spPr>
          <a:xfrm>
            <a:off x="368455" y="0"/>
            <a:ext cx="139700" cy="6858000"/>
          </a:xfrm>
          <a:custGeom>
            <a:avLst/>
            <a:gdLst/>
            <a:ahLst/>
            <a:cxnLst/>
            <a:rect l="l" t="t" r="r" b="b"/>
            <a:pathLst>
              <a:path w="104775" h="6858000">
                <a:moveTo>
                  <a:pt x="0" y="6858000"/>
                </a:moveTo>
                <a:lnTo>
                  <a:pt x="104664" y="6858000"/>
                </a:lnTo>
                <a:lnTo>
                  <a:pt x="104664" y="0"/>
                </a:lnTo>
                <a:lnTo>
                  <a:pt x="0" y="0"/>
                </a:lnTo>
                <a:lnTo>
                  <a:pt x="0" y="6858000"/>
                </a:lnTo>
                <a:close/>
              </a:path>
            </a:pathLst>
          </a:custGeom>
          <a:solidFill>
            <a:srgbClr val="FFD9CE">
              <a:alpha val="36077"/>
            </a:srgbClr>
          </a:solidFill>
        </p:spPr>
        <p:txBody>
          <a:bodyPr wrap="square" lIns="0" tIns="0" rIns="0" bIns="0" rtlCol="0"/>
          <a:lstStyle/>
          <a:p>
            <a:endParaRPr>
              <a:solidFill>
                <a:prstClr val="black"/>
              </a:solidFill>
            </a:endParaRPr>
          </a:p>
        </p:txBody>
      </p:sp>
      <p:sp>
        <p:nvSpPr>
          <p:cNvPr id="6" name="object 6"/>
          <p:cNvSpPr/>
          <p:nvPr/>
        </p:nvSpPr>
        <p:spPr>
          <a:xfrm>
            <a:off x="1320801" y="0"/>
            <a:ext cx="201507" cy="6858000"/>
          </a:xfrm>
          <a:custGeom>
            <a:avLst/>
            <a:gdLst/>
            <a:ahLst/>
            <a:cxnLst/>
            <a:rect l="l" t="t" r="r" b="b"/>
            <a:pathLst>
              <a:path w="151130" h="6858000">
                <a:moveTo>
                  <a:pt x="0" y="6858000"/>
                </a:moveTo>
                <a:lnTo>
                  <a:pt x="150723" y="6858000"/>
                </a:lnTo>
                <a:lnTo>
                  <a:pt x="150723" y="0"/>
                </a:lnTo>
                <a:lnTo>
                  <a:pt x="0" y="0"/>
                </a:lnTo>
                <a:lnTo>
                  <a:pt x="0" y="6858000"/>
                </a:lnTo>
                <a:close/>
              </a:path>
            </a:pathLst>
          </a:custGeom>
          <a:solidFill>
            <a:srgbClr val="FFD9CE">
              <a:alpha val="70195"/>
            </a:srgbClr>
          </a:solidFill>
        </p:spPr>
        <p:txBody>
          <a:bodyPr wrap="square" lIns="0" tIns="0" rIns="0" bIns="0" rtlCol="0"/>
          <a:lstStyle/>
          <a:p>
            <a:endParaRPr>
              <a:solidFill>
                <a:prstClr val="black"/>
              </a:solidFill>
            </a:endParaRPr>
          </a:p>
        </p:txBody>
      </p:sp>
      <p:sp>
        <p:nvSpPr>
          <p:cNvPr id="7" name="object 7"/>
          <p:cNvSpPr/>
          <p:nvPr/>
        </p:nvSpPr>
        <p:spPr>
          <a:xfrm>
            <a:off x="1727200" y="0"/>
            <a:ext cx="101600" cy="6858000"/>
          </a:xfrm>
          <a:custGeom>
            <a:avLst/>
            <a:gdLst/>
            <a:ahLst/>
            <a:cxnLst/>
            <a:rect l="l" t="t" r="r" b="b"/>
            <a:pathLst>
              <a:path w="76200" h="6858000">
                <a:moveTo>
                  <a:pt x="0" y="6858000"/>
                </a:moveTo>
                <a:lnTo>
                  <a:pt x="76200" y="6858000"/>
                </a:lnTo>
                <a:lnTo>
                  <a:pt x="76200" y="0"/>
                </a:lnTo>
                <a:lnTo>
                  <a:pt x="0" y="0"/>
                </a:lnTo>
                <a:lnTo>
                  <a:pt x="0" y="6858000"/>
                </a:lnTo>
                <a:close/>
              </a:path>
            </a:pathLst>
          </a:custGeom>
          <a:solidFill>
            <a:srgbClr val="FFECE8">
              <a:alpha val="70979"/>
            </a:srgbClr>
          </a:solidFill>
        </p:spPr>
        <p:txBody>
          <a:bodyPr wrap="square" lIns="0" tIns="0" rIns="0" bIns="0" rtlCol="0"/>
          <a:lstStyle/>
          <a:p>
            <a:endParaRPr>
              <a:solidFill>
                <a:prstClr val="black"/>
              </a:solidFill>
            </a:endParaRPr>
          </a:p>
        </p:txBody>
      </p:sp>
      <p:sp>
        <p:nvSpPr>
          <p:cNvPr id="8" name="object 8"/>
          <p:cNvSpPr/>
          <p:nvPr/>
        </p:nvSpPr>
        <p:spPr>
          <a:xfrm>
            <a:off x="1521767" y="0"/>
            <a:ext cx="104140" cy="6858000"/>
          </a:xfrm>
          <a:custGeom>
            <a:avLst/>
            <a:gdLst/>
            <a:ahLst/>
            <a:cxnLst/>
            <a:rect l="l" t="t" r="r" b="b"/>
            <a:pathLst>
              <a:path w="78105" h="6858000">
                <a:moveTo>
                  <a:pt x="0" y="6858000"/>
                </a:moveTo>
                <a:lnTo>
                  <a:pt x="77876" y="6858000"/>
                </a:lnTo>
                <a:lnTo>
                  <a:pt x="77876" y="0"/>
                </a:lnTo>
                <a:lnTo>
                  <a:pt x="0" y="0"/>
                </a:lnTo>
                <a:lnTo>
                  <a:pt x="0" y="6858000"/>
                </a:lnTo>
                <a:close/>
              </a:path>
            </a:pathLst>
          </a:custGeom>
          <a:solidFill>
            <a:srgbClr val="FFECE8">
              <a:alpha val="70979"/>
            </a:srgbClr>
          </a:solidFill>
        </p:spPr>
        <p:txBody>
          <a:bodyPr wrap="square" lIns="0" tIns="0" rIns="0" bIns="0" rtlCol="0"/>
          <a:lstStyle/>
          <a:p>
            <a:endParaRPr>
              <a:solidFill>
                <a:prstClr val="black"/>
              </a:solidFill>
            </a:endParaRPr>
          </a:p>
        </p:txBody>
      </p:sp>
      <p:sp>
        <p:nvSpPr>
          <p:cNvPr id="9" name="object 9"/>
          <p:cNvSpPr/>
          <p:nvPr/>
        </p:nvSpPr>
        <p:spPr>
          <a:xfrm>
            <a:off x="141791" y="0"/>
            <a:ext cx="0" cy="6858000"/>
          </a:xfrm>
          <a:custGeom>
            <a:avLst/>
            <a:gdLst/>
            <a:ahLst/>
            <a:cxnLst/>
            <a:rect l="l" t="t" r="r" b="b"/>
            <a:pathLst>
              <a:path h="6858000">
                <a:moveTo>
                  <a:pt x="0" y="0"/>
                </a:moveTo>
                <a:lnTo>
                  <a:pt x="0" y="6857999"/>
                </a:lnTo>
              </a:path>
            </a:pathLst>
          </a:custGeom>
          <a:ln w="57150">
            <a:solidFill>
              <a:srgbClr val="FDC3AD"/>
            </a:solidFill>
          </a:ln>
        </p:spPr>
        <p:txBody>
          <a:bodyPr wrap="square" lIns="0" tIns="0" rIns="0" bIns="0" rtlCol="0"/>
          <a:lstStyle/>
          <a:p>
            <a:endParaRPr>
              <a:solidFill>
                <a:prstClr val="black"/>
              </a:solidFill>
            </a:endParaRPr>
          </a:p>
        </p:txBody>
      </p:sp>
      <p:sp>
        <p:nvSpPr>
          <p:cNvPr id="10" name="object 10"/>
          <p:cNvSpPr/>
          <p:nvPr/>
        </p:nvSpPr>
        <p:spPr>
          <a:xfrm>
            <a:off x="1181100" y="0"/>
            <a:ext cx="76200" cy="6858000"/>
          </a:xfrm>
          <a:custGeom>
            <a:avLst/>
            <a:gdLst/>
            <a:ahLst/>
            <a:cxnLst/>
            <a:rect l="l" t="t" r="r" b="b"/>
            <a:pathLst>
              <a:path w="57150" h="6858000">
                <a:moveTo>
                  <a:pt x="0" y="6857999"/>
                </a:moveTo>
                <a:lnTo>
                  <a:pt x="57150" y="6857999"/>
                </a:lnTo>
                <a:lnTo>
                  <a:pt x="57150" y="0"/>
                </a:lnTo>
                <a:lnTo>
                  <a:pt x="0" y="0"/>
                </a:lnTo>
                <a:lnTo>
                  <a:pt x="0" y="6857999"/>
                </a:lnTo>
                <a:close/>
              </a:path>
            </a:pathLst>
          </a:custGeom>
          <a:solidFill>
            <a:srgbClr val="FFECE8"/>
          </a:solidFill>
        </p:spPr>
        <p:txBody>
          <a:bodyPr wrap="square" lIns="0" tIns="0" rIns="0" bIns="0" rtlCol="0"/>
          <a:lstStyle/>
          <a:p>
            <a:endParaRPr>
              <a:solidFill>
                <a:prstClr val="black"/>
              </a:solidFill>
            </a:endParaRPr>
          </a:p>
        </p:txBody>
      </p:sp>
      <p:sp>
        <p:nvSpPr>
          <p:cNvPr id="11" name="object 11"/>
          <p:cNvSpPr/>
          <p:nvPr/>
        </p:nvSpPr>
        <p:spPr>
          <a:xfrm>
            <a:off x="1100717" y="0"/>
            <a:ext cx="76200" cy="6858000"/>
          </a:xfrm>
          <a:custGeom>
            <a:avLst/>
            <a:gdLst/>
            <a:ahLst/>
            <a:cxnLst/>
            <a:rect l="l" t="t" r="r" b="b"/>
            <a:pathLst>
              <a:path w="57150" h="6858000">
                <a:moveTo>
                  <a:pt x="0" y="6857999"/>
                </a:moveTo>
                <a:lnTo>
                  <a:pt x="57150" y="6857999"/>
                </a:lnTo>
                <a:lnTo>
                  <a:pt x="57150" y="0"/>
                </a:lnTo>
                <a:lnTo>
                  <a:pt x="0" y="0"/>
                </a:lnTo>
                <a:lnTo>
                  <a:pt x="0" y="6857999"/>
                </a:lnTo>
                <a:close/>
              </a:path>
            </a:pathLst>
          </a:custGeom>
          <a:solidFill>
            <a:srgbClr val="FDC3AD"/>
          </a:solidFill>
        </p:spPr>
        <p:txBody>
          <a:bodyPr wrap="square" lIns="0" tIns="0" rIns="0" bIns="0" rtlCol="0"/>
          <a:lstStyle/>
          <a:p>
            <a:endParaRPr>
              <a:solidFill>
                <a:prstClr val="black"/>
              </a:solidFill>
            </a:endParaRPr>
          </a:p>
        </p:txBody>
      </p:sp>
      <p:sp>
        <p:nvSpPr>
          <p:cNvPr id="12" name="object 12"/>
          <p:cNvSpPr/>
          <p:nvPr/>
        </p:nvSpPr>
        <p:spPr>
          <a:xfrm>
            <a:off x="2302256" y="0"/>
            <a:ext cx="0" cy="6858000"/>
          </a:xfrm>
          <a:custGeom>
            <a:avLst/>
            <a:gdLst/>
            <a:ahLst/>
            <a:cxnLst/>
            <a:rect l="l" t="t" r="r" b="b"/>
            <a:pathLst>
              <a:path h="6858000">
                <a:moveTo>
                  <a:pt x="0" y="0"/>
                </a:moveTo>
                <a:lnTo>
                  <a:pt x="0" y="6857999"/>
                </a:lnTo>
              </a:path>
            </a:pathLst>
          </a:custGeom>
          <a:ln w="28575">
            <a:solidFill>
              <a:srgbClr val="FDC3AD"/>
            </a:solidFill>
          </a:ln>
        </p:spPr>
        <p:txBody>
          <a:bodyPr wrap="square" lIns="0" tIns="0" rIns="0" bIns="0" rtlCol="0"/>
          <a:lstStyle/>
          <a:p>
            <a:endParaRPr>
              <a:solidFill>
                <a:prstClr val="black"/>
              </a:solidFill>
            </a:endParaRPr>
          </a:p>
        </p:txBody>
      </p:sp>
      <p:sp>
        <p:nvSpPr>
          <p:cNvPr id="13" name="object 13"/>
          <p:cNvSpPr/>
          <p:nvPr/>
        </p:nvSpPr>
        <p:spPr>
          <a:xfrm>
            <a:off x="1422400" y="0"/>
            <a:ext cx="0" cy="6858000"/>
          </a:xfrm>
          <a:custGeom>
            <a:avLst/>
            <a:gdLst/>
            <a:ahLst/>
            <a:cxnLst/>
            <a:rect l="l" t="t" r="r" b="b"/>
            <a:pathLst>
              <a:path h="6858000">
                <a:moveTo>
                  <a:pt x="0" y="0"/>
                </a:moveTo>
                <a:lnTo>
                  <a:pt x="0" y="6857999"/>
                </a:lnTo>
              </a:path>
            </a:pathLst>
          </a:custGeom>
          <a:ln w="12700">
            <a:solidFill>
              <a:srgbClr val="FDC3AD"/>
            </a:solidFill>
          </a:ln>
        </p:spPr>
        <p:txBody>
          <a:bodyPr wrap="square" lIns="0" tIns="0" rIns="0" bIns="0" rtlCol="0"/>
          <a:lstStyle/>
          <a:p>
            <a:endParaRPr>
              <a:solidFill>
                <a:prstClr val="black"/>
              </a:solidFill>
            </a:endParaRPr>
          </a:p>
        </p:txBody>
      </p:sp>
      <p:sp>
        <p:nvSpPr>
          <p:cNvPr id="14" name="object 14"/>
          <p:cNvSpPr/>
          <p:nvPr/>
        </p:nvSpPr>
        <p:spPr>
          <a:xfrm>
            <a:off x="12167108" y="0"/>
            <a:ext cx="0" cy="6858000"/>
          </a:xfrm>
          <a:custGeom>
            <a:avLst/>
            <a:gdLst/>
            <a:ahLst/>
            <a:cxnLst/>
            <a:rect l="l" t="t" r="r" b="b"/>
            <a:pathLst>
              <a:path h="6858000">
                <a:moveTo>
                  <a:pt x="0" y="0"/>
                </a:moveTo>
                <a:lnTo>
                  <a:pt x="0" y="6857996"/>
                </a:lnTo>
              </a:path>
            </a:pathLst>
          </a:custGeom>
          <a:ln w="34290">
            <a:solidFill>
              <a:srgbClr val="FDC3AD"/>
            </a:solidFill>
          </a:ln>
        </p:spPr>
        <p:txBody>
          <a:bodyPr wrap="square" lIns="0" tIns="0" rIns="0" bIns="0" rtlCol="0"/>
          <a:lstStyle/>
          <a:p>
            <a:endParaRPr>
              <a:solidFill>
                <a:prstClr val="black"/>
              </a:solidFill>
            </a:endParaRPr>
          </a:p>
        </p:txBody>
      </p:sp>
      <p:sp>
        <p:nvSpPr>
          <p:cNvPr id="15" name="object 15"/>
          <p:cNvSpPr/>
          <p:nvPr/>
        </p:nvSpPr>
        <p:spPr>
          <a:xfrm>
            <a:off x="12121388" y="0"/>
            <a:ext cx="0" cy="6858000"/>
          </a:xfrm>
          <a:custGeom>
            <a:avLst/>
            <a:gdLst/>
            <a:ahLst/>
            <a:cxnLst/>
            <a:rect l="l" t="t" r="r" b="b"/>
            <a:pathLst>
              <a:path h="6858000">
                <a:moveTo>
                  <a:pt x="0" y="0"/>
                </a:moveTo>
                <a:lnTo>
                  <a:pt x="0" y="6857996"/>
                </a:lnTo>
              </a:path>
            </a:pathLst>
          </a:custGeom>
          <a:ln w="11429">
            <a:solidFill>
              <a:srgbClr val="FDC3AD"/>
            </a:solidFill>
          </a:ln>
        </p:spPr>
        <p:txBody>
          <a:bodyPr wrap="square" lIns="0" tIns="0" rIns="0" bIns="0" rtlCol="0"/>
          <a:lstStyle/>
          <a:p>
            <a:endParaRPr>
              <a:solidFill>
                <a:prstClr val="black"/>
              </a:solidFill>
            </a:endParaRPr>
          </a:p>
        </p:txBody>
      </p:sp>
      <p:sp>
        <p:nvSpPr>
          <p:cNvPr id="16" name="object 16"/>
          <p:cNvSpPr/>
          <p:nvPr/>
        </p:nvSpPr>
        <p:spPr>
          <a:xfrm>
            <a:off x="1676400" y="0"/>
            <a:ext cx="0" cy="6858000"/>
          </a:xfrm>
          <a:custGeom>
            <a:avLst/>
            <a:gdLst/>
            <a:ahLst/>
            <a:cxnLst/>
            <a:rect l="l" t="t" r="r" b="b"/>
            <a:pathLst>
              <a:path h="6858000">
                <a:moveTo>
                  <a:pt x="0" y="0"/>
                </a:moveTo>
                <a:lnTo>
                  <a:pt x="0" y="6858000"/>
                </a:lnTo>
              </a:path>
            </a:pathLst>
          </a:custGeom>
          <a:ln w="76200">
            <a:solidFill>
              <a:srgbClr val="FDC3AD"/>
            </a:solidFill>
          </a:ln>
        </p:spPr>
        <p:txBody>
          <a:bodyPr wrap="square" lIns="0" tIns="0" rIns="0" bIns="0" rtlCol="0"/>
          <a:lstStyle/>
          <a:p>
            <a:endParaRPr>
              <a:solidFill>
                <a:prstClr val="black"/>
              </a:solidFill>
            </a:endParaRPr>
          </a:p>
        </p:txBody>
      </p:sp>
      <p:sp>
        <p:nvSpPr>
          <p:cNvPr id="17" name="object 17"/>
          <p:cNvSpPr/>
          <p:nvPr/>
        </p:nvSpPr>
        <p:spPr>
          <a:xfrm>
            <a:off x="812800" y="3429000"/>
            <a:ext cx="1727200" cy="1295400"/>
          </a:xfrm>
          <a:custGeom>
            <a:avLst/>
            <a:gdLst/>
            <a:ahLst/>
            <a:cxnLst/>
            <a:rect l="l" t="t" r="r" b="b"/>
            <a:pathLst>
              <a:path w="1295400" h="1295400">
                <a:moveTo>
                  <a:pt x="647700" y="0"/>
                </a:moveTo>
                <a:lnTo>
                  <a:pt x="599360" y="1776"/>
                </a:lnTo>
                <a:lnTo>
                  <a:pt x="551986" y="7021"/>
                </a:lnTo>
                <a:lnTo>
                  <a:pt x="505702" y="15611"/>
                </a:lnTo>
                <a:lnTo>
                  <a:pt x="460633" y="27419"/>
                </a:lnTo>
                <a:lnTo>
                  <a:pt x="416905" y="42321"/>
                </a:lnTo>
                <a:lnTo>
                  <a:pt x="374643" y="60191"/>
                </a:lnTo>
                <a:lnTo>
                  <a:pt x="333972" y="80905"/>
                </a:lnTo>
                <a:lnTo>
                  <a:pt x="295017" y="104337"/>
                </a:lnTo>
                <a:lnTo>
                  <a:pt x="257904" y="130362"/>
                </a:lnTo>
                <a:lnTo>
                  <a:pt x="222758" y="158854"/>
                </a:lnTo>
                <a:lnTo>
                  <a:pt x="189704" y="189690"/>
                </a:lnTo>
                <a:lnTo>
                  <a:pt x="158867" y="222743"/>
                </a:lnTo>
                <a:lnTo>
                  <a:pt x="130373" y="257888"/>
                </a:lnTo>
                <a:lnTo>
                  <a:pt x="104346" y="295001"/>
                </a:lnTo>
                <a:lnTo>
                  <a:pt x="80913" y="333955"/>
                </a:lnTo>
                <a:lnTo>
                  <a:pt x="60197" y="374626"/>
                </a:lnTo>
                <a:lnTo>
                  <a:pt x="42325" y="416889"/>
                </a:lnTo>
                <a:lnTo>
                  <a:pt x="27422" y="460619"/>
                </a:lnTo>
                <a:lnTo>
                  <a:pt x="15612" y="505690"/>
                </a:lnTo>
                <a:lnTo>
                  <a:pt x="7022" y="551977"/>
                </a:lnTo>
                <a:lnTo>
                  <a:pt x="1776" y="599355"/>
                </a:lnTo>
                <a:lnTo>
                  <a:pt x="0" y="647700"/>
                </a:lnTo>
                <a:lnTo>
                  <a:pt x="1776" y="696044"/>
                </a:lnTo>
                <a:lnTo>
                  <a:pt x="7022" y="743422"/>
                </a:lnTo>
                <a:lnTo>
                  <a:pt x="15612" y="789709"/>
                </a:lnTo>
                <a:lnTo>
                  <a:pt x="27422" y="834780"/>
                </a:lnTo>
                <a:lnTo>
                  <a:pt x="42325" y="878510"/>
                </a:lnTo>
                <a:lnTo>
                  <a:pt x="60197" y="920773"/>
                </a:lnTo>
                <a:lnTo>
                  <a:pt x="80913" y="961444"/>
                </a:lnTo>
                <a:lnTo>
                  <a:pt x="104346" y="1000398"/>
                </a:lnTo>
                <a:lnTo>
                  <a:pt x="130373" y="1037511"/>
                </a:lnTo>
                <a:lnTo>
                  <a:pt x="158867" y="1072656"/>
                </a:lnTo>
                <a:lnTo>
                  <a:pt x="189704" y="1105709"/>
                </a:lnTo>
                <a:lnTo>
                  <a:pt x="222758" y="1136545"/>
                </a:lnTo>
                <a:lnTo>
                  <a:pt x="257904" y="1165037"/>
                </a:lnTo>
                <a:lnTo>
                  <a:pt x="295017" y="1191062"/>
                </a:lnTo>
                <a:lnTo>
                  <a:pt x="333972" y="1214494"/>
                </a:lnTo>
                <a:lnTo>
                  <a:pt x="374643" y="1235208"/>
                </a:lnTo>
                <a:lnTo>
                  <a:pt x="416905" y="1253078"/>
                </a:lnTo>
                <a:lnTo>
                  <a:pt x="460633" y="1267980"/>
                </a:lnTo>
                <a:lnTo>
                  <a:pt x="505702" y="1279788"/>
                </a:lnTo>
                <a:lnTo>
                  <a:pt x="551986" y="1288378"/>
                </a:lnTo>
                <a:lnTo>
                  <a:pt x="599360" y="1293623"/>
                </a:lnTo>
                <a:lnTo>
                  <a:pt x="647700" y="1295400"/>
                </a:lnTo>
                <a:lnTo>
                  <a:pt x="696044" y="1293623"/>
                </a:lnTo>
                <a:lnTo>
                  <a:pt x="743422" y="1288378"/>
                </a:lnTo>
                <a:lnTo>
                  <a:pt x="789709" y="1279788"/>
                </a:lnTo>
                <a:lnTo>
                  <a:pt x="834780" y="1267980"/>
                </a:lnTo>
                <a:lnTo>
                  <a:pt x="878510" y="1253078"/>
                </a:lnTo>
                <a:lnTo>
                  <a:pt x="920773" y="1235208"/>
                </a:lnTo>
                <a:lnTo>
                  <a:pt x="961444" y="1214494"/>
                </a:lnTo>
                <a:lnTo>
                  <a:pt x="1000398" y="1191062"/>
                </a:lnTo>
                <a:lnTo>
                  <a:pt x="1037511" y="1165037"/>
                </a:lnTo>
                <a:lnTo>
                  <a:pt x="1072656" y="1136545"/>
                </a:lnTo>
                <a:lnTo>
                  <a:pt x="1105709" y="1105709"/>
                </a:lnTo>
                <a:lnTo>
                  <a:pt x="1136545" y="1072656"/>
                </a:lnTo>
                <a:lnTo>
                  <a:pt x="1165037" y="1037511"/>
                </a:lnTo>
                <a:lnTo>
                  <a:pt x="1191062" y="1000398"/>
                </a:lnTo>
                <a:lnTo>
                  <a:pt x="1214494" y="961444"/>
                </a:lnTo>
                <a:lnTo>
                  <a:pt x="1235208" y="920773"/>
                </a:lnTo>
                <a:lnTo>
                  <a:pt x="1253078" y="878510"/>
                </a:lnTo>
                <a:lnTo>
                  <a:pt x="1267980" y="834780"/>
                </a:lnTo>
                <a:lnTo>
                  <a:pt x="1279788" y="789709"/>
                </a:lnTo>
                <a:lnTo>
                  <a:pt x="1288378" y="743422"/>
                </a:lnTo>
                <a:lnTo>
                  <a:pt x="1293623" y="696044"/>
                </a:lnTo>
                <a:lnTo>
                  <a:pt x="1295400" y="647700"/>
                </a:lnTo>
                <a:lnTo>
                  <a:pt x="1293623" y="599355"/>
                </a:lnTo>
                <a:lnTo>
                  <a:pt x="1288378" y="551977"/>
                </a:lnTo>
                <a:lnTo>
                  <a:pt x="1279788" y="505690"/>
                </a:lnTo>
                <a:lnTo>
                  <a:pt x="1267980" y="460619"/>
                </a:lnTo>
                <a:lnTo>
                  <a:pt x="1253078" y="416889"/>
                </a:lnTo>
                <a:lnTo>
                  <a:pt x="1235208" y="374626"/>
                </a:lnTo>
                <a:lnTo>
                  <a:pt x="1214494" y="333955"/>
                </a:lnTo>
                <a:lnTo>
                  <a:pt x="1191062" y="295001"/>
                </a:lnTo>
                <a:lnTo>
                  <a:pt x="1165037" y="257888"/>
                </a:lnTo>
                <a:lnTo>
                  <a:pt x="1136545" y="222743"/>
                </a:lnTo>
                <a:lnTo>
                  <a:pt x="1105709" y="189690"/>
                </a:lnTo>
                <a:lnTo>
                  <a:pt x="1072656" y="158854"/>
                </a:lnTo>
                <a:lnTo>
                  <a:pt x="1037511" y="130362"/>
                </a:lnTo>
                <a:lnTo>
                  <a:pt x="1000398" y="104337"/>
                </a:lnTo>
                <a:lnTo>
                  <a:pt x="961444" y="80905"/>
                </a:lnTo>
                <a:lnTo>
                  <a:pt x="920773" y="60191"/>
                </a:lnTo>
                <a:lnTo>
                  <a:pt x="878510" y="42321"/>
                </a:lnTo>
                <a:lnTo>
                  <a:pt x="834780" y="27419"/>
                </a:lnTo>
                <a:lnTo>
                  <a:pt x="789709" y="15611"/>
                </a:lnTo>
                <a:lnTo>
                  <a:pt x="743422" y="7021"/>
                </a:lnTo>
                <a:lnTo>
                  <a:pt x="696044" y="1776"/>
                </a:lnTo>
                <a:lnTo>
                  <a:pt x="647700" y="0"/>
                </a:lnTo>
                <a:close/>
              </a:path>
            </a:pathLst>
          </a:custGeom>
          <a:solidFill>
            <a:srgbClr val="FD8537"/>
          </a:solidFill>
        </p:spPr>
        <p:txBody>
          <a:bodyPr wrap="square" lIns="0" tIns="0" rIns="0" bIns="0" rtlCol="0"/>
          <a:lstStyle/>
          <a:p>
            <a:endParaRPr>
              <a:solidFill>
                <a:prstClr val="black"/>
              </a:solidFill>
            </a:endParaRPr>
          </a:p>
        </p:txBody>
      </p:sp>
      <p:sp>
        <p:nvSpPr>
          <p:cNvPr id="18" name="object 18"/>
          <p:cNvSpPr/>
          <p:nvPr/>
        </p:nvSpPr>
        <p:spPr>
          <a:xfrm>
            <a:off x="1746167" y="4866766"/>
            <a:ext cx="855980" cy="641350"/>
          </a:xfrm>
          <a:custGeom>
            <a:avLst/>
            <a:gdLst/>
            <a:ahLst/>
            <a:cxnLst/>
            <a:rect l="l" t="t" r="r" b="b"/>
            <a:pathLst>
              <a:path w="641985" h="641350">
                <a:moveTo>
                  <a:pt x="320675" y="0"/>
                </a:moveTo>
                <a:lnTo>
                  <a:pt x="273302" y="3475"/>
                </a:lnTo>
                <a:lnTo>
                  <a:pt x="228083" y="13572"/>
                </a:lnTo>
                <a:lnTo>
                  <a:pt x="185515" y="29794"/>
                </a:lnTo>
                <a:lnTo>
                  <a:pt x="146093" y="51647"/>
                </a:lnTo>
                <a:lnTo>
                  <a:pt x="110315" y="78635"/>
                </a:lnTo>
                <a:lnTo>
                  <a:pt x="78678" y="110263"/>
                </a:lnTo>
                <a:lnTo>
                  <a:pt x="51679" y="146037"/>
                </a:lnTo>
                <a:lnTo>
                  <a:pt x="29815" y="185460"/>
                </a:lnTo>
                <a:lnTo>
                  <a:pt x="13582" y="228037"/>
                </a:lnTo>
                <a:lnTo>
                  <a:pt x="3478" y="273274"/>
                </a:lnTo>
                <a:lnTo>
                  <a:pt x="0" y="320674"/>
                </a:lnTo>
                <a:lnTo>
                  <a:pt x="3478" y="368075"/>
                </a:lnTo>
                <a:lnTo>
                  <a:pt x="13582" y="413312"/>
                </a:lnTo>
                <a:lnTo>
                  <a:pt x="29815" y="455889"/>
                </a:lnTo>
                <a:lnTo>
                  <a:pt x="51679" y="495312"/>
                </a:lnTo>
                <a:lnTo>
                  <a:pt x="78678" y="531086"/>
                </a:lnTo>
                <a:lnTo>
                  <a:pt x="110315" y="562714"/>
                </a:lnTo>
                <a:lnTo>
                  <a:pt x="146093" y="589702"/>
                </a:lnTo>
                <a:lnTo>
                  <a:pt x="185515" y="611555"/>
                </a:lnTo>
                <a:lnTo>
                  <a:pt x="228083" y="627777"/>
                </a:lnTo>
                <a:lnTo>
                  <a:pt x="273302" y="637874"/>
                </a:lnTo>
                <a:lnTo>
                  <a:pt x="320675" y="641349"/>
                </a:lnTo>
                <a:lnTo>
                  <a:pt x="368078" y="637874"/>
                </a:lnTo>
                <a:lnTo>
                  <a:pt x="413323" y="627777"/>
                </a:lnTo>
                <a:lnTo>
                  <a:pt x="455913" y="611555"/>
                </a:lnTo>
                <a:lnTo>
                  <a:pt x="495351" y="589702"/>
                </a:lnTo>
                <a:lnTo>
                  <a:pt x="531141" y="562714"/>
                </a:lnTo>
                <a:lnTo>
                  <a:pt x="562786" y="531086"/>
                </a:lnTo>
                <a:lnTo>
                  <a:pt x="589791" y="495312"/>
                </a:lnTo>
                <a:lnTo>
                  <a:pt x="611659" y="455889"/>
                </a:lnTo>
                <a:lnTo>
                  <a:pt x="627893" y="413312"/>
                </a:lnTo>
                <a:lnTo>
                  <a:pt x="637998" y="368075"/>
                </a:lnTo>
                <a:lnTo>
                  <a:pt x="641476" y="320674"/>
                </a:lnTo>
                <a:lnTo>
                  <a:pt x="637998" y="273274"/>
                </a:lnTo>
                <a:lnTo>
                  <a:pt x="627893" y="228037"/>
                </a:lnTo>
                <a:lnTo>
                  <a:pt x="611659" y="185460"/>
                </a:lnTo>
                <a:lnTo>
                  <a:pt x="589791" y="146037"/>
                </a:lnTo>
                <a:lnTo>
                  <a:pt x="562786" y="110263"/>
                </a:lnTo>
                <a:lnTo>
                  <a:pt x="531141" y="78635"/>
                </a:lnTo>
                <a:lnTo>
                  <a:pt x="495351" y="51647"/>
                </a:lnTo>
                <a:lnTo>
                  <a:pt x="455913" y="29794"/>
                </a:lnTo>
                <a:lnTo>
                  <a:pt x="413323" y="13572"/>
                </a:lnTo>
                <a:lnTo>
                  <a:pt x="368078" y="3475"/>
                </a:lnTo>
                <a:lnTo>
                  <a:pt x="320675" y="0"/>
                </a:lnTo>
                <a:close/>
              </a:path>
            </a:pathLst>
          </a:custGeom>
          <a:solidFill>
            <a:srgbClr val="FD8537"/>
          </a:solidFill>
        </p:spPr>
        <p:txBody>
          <a:bodyPr wrap="square" lIns="0" tIns="0" rIns="0" bIns="0" rtlCol="0"/>
          <a:lstStyle/>
          <a:p>
            <a:endParaRPr>
              <a:solidFill>
                <a:prstClr val="black"/>
              </a:solidFill>
            </a:endParaRPr>
          </a:p>
        </p:txBody>
      </p:sp>
      <p:sp>
        <p:nvSpPr>
          <p:cNvPr id="19" name="object 19"/>
          <p:cNvSpPr/>
          <p:nvPr/>
        </p:nvSpPr>
        <p:spPr>
          <a:xfrm>
            <a:off x="1454783" y="5500623"/>
            <a:ext cx="182879" cy="137172"/>
          </a:xfrm>
          <a:prstGeom prst="rect">
            <a:avLst/>
          </a:prstGeom>
          <a:blipFill>
            <a:blip r:embed="rId2" cstate="print"/>
            <a:stretch>
              <a:fillRect/>
            </a:stretch>
          </a:blipFill>
        </p:spPr>
        <p:txBody>
          <a:bodyPr wrap="square" lIns="0" tIns="0" rIns="0" bIns="0" rtlCol="0"/>
          <a:lstStyle/>
          <a:p>
            <a:endParaRPr>
              <a:solidFill>
                <a:prstClr val="black"/>
              </a:solidFill>
            </a:endParaRPr>
          </a:p>
        </p:txBody>
      </p:sp>
      <p:sp>
        <p:nvSpPr>
          <p:cNvPr id="20" name="object 20"/>
          <p:cNvSpPr/>
          <p:nvPr/>
        </p:nvSpPr>
        <p:spPr>
          <a:xfrm>
            <a:off x="2218943" y="5788152"/>
            <a:ext cx="365760" cy="274320"/>
          </a:xfrm>
          <a:custGeom>
            <a:avLst/>
            <a:gdLst/>
            <a:ahLst/>
            <a:cxnLst/>
            <a:rect l="l" t="t" r="r" b="b"/>
            <a:pathLst>
              <a:path w="274319" h="274320">
                <a:moveTo>
                  <a:pt x="137160" y="0"/>
                </a:moveTo>
                <a:lnTo>
                  <a:pt x="93829" y="6992"/>
                </a:lnTo>
                <a:lnTo>
                  <a:pt x="56180" y="26462"/>
                </a:lnTo>
                <a:lnTo>
                  <a:pt x="26481" y="56153"/>
                </a:lnTo>
                <a:lnTo>
                  <a:pt x="6998" y="93805"/>
                </a:lnTo>
                <a:lnTo>
                  <a:pt x="0" y="137160"/>
                </a:lnTo>
                <a:lnTo>
                  <a:pt x="6998" y="180514"/>
                </a:lnTo>
                <a:lnTo>
                  <a:pt x="26481" y="218166"/>
                </a:lnTo>
                <a:lnTo>
                  <a:pt x="56180" y="247857"/>
                </a:lnTo>
                <a:lnTo>
                  <a:pt x="93829" y="267327"/>
                </a:lnTo>
                <a:lnTo>
                  <a:pt x="137160" y="274320"/>
                </a:lnTo>
                <a:lnTo>
                  <a:pt x="180490" y="267327"/>
                </a:lnTo>
                <a:lnTo>
                  <a:pt x="218139" y="247857"/>
                </a:lnTo>
                <a:lnTo>
                  <a:pt x="247838" y="218166"/>
                </a:lnTo>
                <a:lnTo>
                  <a:pt x="267321" y="180514"/>
                </a:lnTo>
                <a:lnTo>
                  <a:pt x="274319" y="137160"/>
                </a:lnTo>
                <a:lnTo>
                  <a:pt x="267321" y="93805"/>
                </a:lnTo>
                <a:lnTo>
                  <a:pt x="247838" y="56153"/>
                </a:lnTo>
                <a:lnTo>
                  <a:pt x="218139" y="26462"/>
                </a:lnTo>
                <a:lnTo>
                  <a:pt x="180490" y="6992"/>
                </a:lnTo>
                <a:lnTo>
                  <a:pt x="137160" y="0"/>
                </a:lnTo>
                <a:close/>
              </a:path>
            </a:pathLst>
          </a:custGeom>
          <a:solidFill>
            <a:srgbClr val="FD8537"/>
          </a:solidFill>
        </p:spPr>
        <p:txBody>
          <a:bodyPr wrap="square" lIns="0" tIns="0" rIns="0" bIns="0" rtlCol="0"/>
          <a:lstStyle/>
          <a:p>
            <a:endParaRPr>
              <a:solidFill>
                <a:prstClr val="black"/>
              </a:solidFill>
            </a:endParaRPr>
          </a:p>
        </p:txBody>
      </p:sp>
      <p:sp>
        <p:nvSpPr>
          <p:cNvPr id="21" name="object 21"/>
          <p:cNvSpPr/>
          <p:nvPr/>
        </p:nvSpPr>
        <p:spPr>
          <a:xfrm>
            <a:off x="2540000" y="4495800"/>
            <a:ext cx="487680" cy="365760"/>
          </a:xfrm>
          <a:custGeom>
            <a:avLst/>
            <a:gdLst/>
            <a:ahLst/>
            <a:cxnLst/>
            <a:rect l="l" t="t" r="r" b="b"/>
            <a:pathLst>
              <a:path w="365760" h="365760">
                <a:moveTo>
                  <a:pt x="182880" y="0"/>
                </a:moveTo>
                <a:lnTo>
                  <a:pt x="134276" y="6535"/>
                </a:lnTo>
                <a:lnTo>
                  <a:pt x="90593" y="24976"/>
                </a:lnTo>
                <a:lnTo>
                  <a:pt x="53578" y="53578"/>
                </a:lnTo>
                <a:lnTo>
                  <a:pt x="24976" y="90593"/>
                </a:lnTo>
                <a:lnTo>
                  <a:pt x="6535" y="134276"/>
                </a:lnTo>
                <a:lnTo>
                  <a:pt x="0" y="182880"/>
                </a:lnTo>
                <a:lnTo>
                  <a:pt x="6535" y="231483"/>
                </a:lnTo>
                <a:lnTo>
                  <a:pt x="24976" y="275166"/>
                </a:lnTo>
                <a:lnTo>
                  <a:pt x="53578" y="312181"/>
                </a:lnTo>
                <a:lnTo>
                  <a:pt x="90593" y="340783"/>
                </a:lnTo>
                <a:lnTo>
                  <a:pt x="134276" y="359224"/>
                </a:lnTo>
                <a:lnTo>
                  <a:pt x="182880" y="365760"/>
                </a:lnTo>
                <a:lnTo>
                  <a:pt x="231483" y="359224"/>
                </a:lnTo>
                <a:lnTo>
                  <a:pt x="275166" y="340783"/>
                </a:lnTo>
                <a:lnTo>
                  <a:pt x="312181" y="312181"/>
                </a:lnTo>
                <a:lnTo>
                  <a:pt x="340783" y="275166"/>
                </a:lnTo>
                <a:lnTo>
                  <a:pt x="359224" y="231483"/>
                </a:lnTo>
                <a:lnTo>
                  <a:pt x="365760" y="182880"/>
                </a:lnTo>
                <a:lnTo>
                  <a:pt x="359224" y="134276"/>
                </a:lnTo>
                <a:lnTo>
                  <a:pt x="340783" y="90593"/>
                </a:lnTo>
                <a:lnTo>
                  <a:pt x="312181" y="53578"/>
                </a:lnTo>
                <a:lnTo>
                  <a:pt x="275166" y="24976"/>
                </a:lnTo>
                <a:lnTo>
                  <a:pt x="231483" y="6535"/>
                </a:lnTo>
                <a:lnTo>
                  <a:pt x="182880" y="0"/>
                </a:lnTo>
                <a:close/>
              </a:path>
            </a:pathLst>
          </a:custGeom>
          <a:solidFill>
            <a:srgbClr val="FD8537"/>
          </a:solidFill>
        </p:spPr>
        <p:txBody>
          <a:bodyPr wrap="square" lIns="0" tIns="0" rIns="0" bIns="0" rtlCol="0"/>
          <a:lstStyle/>
          <a:p>
            <a:endParaRPr>
              <a:solidFill>
                <a:prstClr val="black"/>
              </a:solidFill>
            </a:endParaRPr>
          </a:p>
        </p:txBody>
      </p:sp>
      <p:sp>
        <p:nvSpPr>
          <p:cNvPr id="22" name="object 22"/>
          <p:cNvSpPr txBox="1"/>
          <p:nvPr/>
        </p:nvSpPr>
        <p:spPr>
          <a:xfrm>
            <a:off x="3429000" y="2125028"/>
            <a:ext cx="6243320" cy="1249701"/>
          </a:xfrm>
          <a:prstGeom prst="rect">
            <a:avLst/>
          </a:prstGeom>
        </p:spPr>
        <p:txBody>
          <a:bodyPr vert="horz" wrap="square" lIns="0" tIns="140335" rIns="0" bIns="0" rtlCol="0">
            <a:spAutoFit/>
          </a:bodyPr>
          <a:lstStyle/>
          <a:p>
            <a:pPr marL="12700" algn="ctr">
              <a:spcBef>
                <a:spcPts val="1105"/>
              </a:spcBef>
            </a:pPr>
            <a:r>
              <a:rPr sz="7200" b="1" dirty="0" smtClean="0">
                <a:solidFill>
                  <a:srgbClr val="565F6C"/>
                </a:solidFill>
                <a:latin typeface="Aharoni" pitchFamily="2" charset="-79"/>
                <a:cs typeface="Aharoni" pitchFamily="2" charset="-79"/>
              </a:rPr>
              <a:t>LEARNING</a:t>
            </a:r>
            <a:endParaRPr sz="7200" dirty="0">
              <a:solidFill>
                <a:prstClr val="black"/>
              </a:solidFill>
              <a:latin typeface="Aharoni" pitchFamily="2" charset="-79"/>
              <a:cs typeface="Aharoni" pitchFamily="2" charset="-79"/>
            </a:endParaRPr>
          </a:p>
        </p:txBody>
      </p:sp>
    </p:spTree>
    <p:extLst>
      <p:ext uri="{BB962C8B-B14F-4D97-AF65-F5344CB8AC3E}">
        <p14:creationId xmlns:p14="http://schemas.microsoft.com/office/powerpoint/2010/main" val="11811247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70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24717">
              <a:alpha val="85096"/>
            </a:srgbClr>
          </a:solidFill>
        </p:spPr>
        <p:txBody>
          <a:bodyPr wrap="square" lIns="0" tIns="0" rIns="0" bIns="0" rtlCol="0"/>
          <a:lstStyle/>
          <a:p>
            <a:endParaRPr/>
          </a:p>
        </p:txBody>
      </p:sp>
      <p:sp>
        <p:nvSpPr>
          <p:cNvPr id="3" name="object 3"/>
          <p:cNvSpPr txBox="1">
            <a:spLocks noGrp="1"/>
          </p:cNvSpPr>
          <p:nvPr>
            <p:ph type="title"/>
          </p:nvPr>
        </p:nvSpPr>
        <p:spPr>
          <a:xfrm>
            <a:off x="916940" y="15951"/>
            <a:ext cx="4505325" cy="690574"/>
          </a:xfrm>
          <a:prstGeom prst="rect">
            <a:avLst/>
          </a:prstGeom>
        </p:spPr>
        <p:txBody>
          <a:bodyPr vert="horz" wrap="square" lIns="0" tIns="13335" rIns="0" bIns="0" rtlCol="0">
            <a:spAutoFit/>
          </a:bodyPr>
          <a:lstStyle/>
          <a:p>
            <a:pPr marL="12700">
              <a:lnSpc>
                <a:spcPct val="100000"/>
              </a:lnSpc>
              <a:spcBef>
                <a:spcPts val="105"/>
              </a:spcBef>
            </a:pPr>
            <a:r>
              <a:rPr sz="4400" b="1" spc="-65" dirty="0">
                <a:solidFill>
                  <a:srgbClr val="D24717"/>
                </a:solidFill>
                <a:latin typeface="Trebuchet MS"/>
                <a:cs typeface="Trebuchet MS"/>
              </a:rPr>
              <a:t>Types </a:t>
            </a:r>
            <a:r>
              <a:rPr sz="4400" b="1" dirty="0">
                <a:solidFill>
                  <a:srgbClr val="D24717"/>
                </a:solidFill>
                <a:latin typeface="Trebuchet MS"/>
                <a:cs typeface="Trebuchet MS"/>
              </a:rPr>
              <a:t>of</a:t>
            </a:r>
            <a:r>
              <a:rPr sz="4400" b="1" spc="0" dirty="0">
                <a:solidFill>
                  <a:srgbClr val="D24717"/>
                </a:solidFill>
                <a:latin typeface="Trebuchet MS"/>
                <a:cs typeface="Trebuchet MS"/>
              </a:rPr>
              <a:t> </a:t>
            </a:r>
            <a:r>
              <a:rPr sz="4400" b="1" spc="-5" dirty="0">
                <a:solidFill>
                  <a:srgbClr val="D24717"/>
                </a:solidFill>
                <a:latin typeface="Trebuchet MS"/>
                <a:cs typeface="Trebuchet MS"/>
              </a:rPr>
              <a:t>learning</a:t>
            </a:r>
            <a:endParaRPr sz="4400">
              <a:latin typeface="Trebuchet MS"/>
              <a:cs typeface="Trebuchet MS"/>
            </a:endParaRPr>
          </a:p>
        </p:txBody>
      </p:sp>
      <p:sp>
        <p:nvSpPr>
          <p:cNvPr id="4" name="object 4"/>
          <p:cNvSpPr txBox="1"/>
          <p:nvPr/>
        </p:nvSpPr>
        <p:spPr>
          <a:xfrm>
            <a:off x="992841" y="1810008"/>
            <a:ext cx="9815831" cy="3313086"/>
          </a:xfrm>
          <a:prstGeom prst="rect">
            <a:avLst/>
          </a:prstGeom>
        </p:spPr>
        <p:txBody>
          <a:bodyPr vert="horz" wrap="square" lIns="0" tIns="12065" rIns="0" bIns="0" rtlCol="0">
            <a:spAutoFit/>
          </a:bodyPr>
          <a:lstStyle/>
          <a:p>
            <a:pPr marL="12700">
              <a:lnSpc>
                <a:spcPct val="100000"/>
              </a:lnSpc>
              <a:spcBef>
                <a:spcPts val="95"/>
              </a:spcBef>
            </a:pPr>
            <a:r>
              <a:rPr sz="2800" b="1" spc="-5" dirty="0">
                <a:solidFill>
                  <a:srgbClr val="FFFFFF"/>
                </a:solidFill>
                <a:latin typeface="Trebuchet MS"/>
                <a:cs typeface="Trebuchet MS"/>
              </a:rPr>
              <a:t>1. </a:t>
            </a:r>
            <a:r>
              <a:rPr sz="2800" b="1" spc="-10" dirty="0">
                <a:solidFill>
                  <a:srgbClr val="FFFFFF"/>
                </a:solidFill>
                <a:latin typeface="Trebuchet MS"/>
                <a:cs typeface="Trebuchet MS"/>
              </a:rPr>
              <a:t>Motor</a:t>
            </a:r>
            <a:r>
              <a:rPr sz="2800" b="1" spc="-5" dirty="0">
                <a:solidFill>
                  <a:srgbClr val="FFFFFF"/>
                </a:solidFill>
                <a:latin typeface="Trebuchet MS"/>
                <a:cs typeface="Trebuchet MS"/>
              </a:rPr>
              <a:t> learning:</a:t>
            </a:r>
            <a:endParaRPr sz="2800">
              <a:latin typeface="Trebuchet MS"/>
              <a:cs typeface="Trebuchet MS"/>
            </a:endParaRPr>
          </a:p>
          <a:p>
            <a:pPr>
              <a:lnSpc>
                <a:spcPct val="100000"/>
              </a:lnSpc>
              <a:spcBef>
                <a:spcPts val="15"/>
              </a:spcBef>
            </a:pPr>
            <a:endParaRPr sz="4650">
              <a:latin typeface="Times New Roman"/>
              <a:cs typeface="Times New Roman"/>
            </a:endParaRPr>
          </a:p>
          <a:p>
            <a:pPr marL="12700" marR="5080">
              <a:lnSpc>
                <a:spcPct val="100000"/>
              </a:lnSpc>
            </a:pPr>
            <a:r>
              <a:rPr sz="2800" b="1" spc="-5" dirty="0">
                <a:solidFill>
                  <a:srgbClr val="FFFFFF"/>
                </a:solidFill>
                <a:latin typeface="Trebuchet MS"/>
                <a:cs typeface="Trebuchet MS"/>
              </a:rPr>
              <a:t>Most of our </a:t>
            </a:r>
            <a:r>
              <a:rPr sz="2800" b="1" dirty="0">
                <a:solidFill>
                  <a:srgbClr val="FFFFFF"/>
                </a:solidFill>
                <a:latin typeface="Trebuchet MS"/>
                <a:cs typeface="Trebuchet MS"/>
              </a:rPr>
              <a:t>activities </a:t>
            </a:r>
            <a:r>
              <a:rPr sz="2800" b="1" spc="-5" dirty="0">
                <a:solidFill>
                  <a:srgbClr val="FFFFFF"/>
                </a:solidFill>
                <a:latin typeface="Trebuchet MS"/>
                <a:cs typeface="Trebuchet MS"/>
              </a:rPr>
              <a:t>in our day-to-days life </a:t>
            </a:r>
            <a:r>
              <a:rPr sz="2800" b="1" spc="-10" dirty="0">
                <a:solidFill>
                  <a:srgbClr val="FFFFFF"/>
                </a:solidFill>
                <a:latin typeface="Trebuchet MS"/>
                <a:cs typeface="Trebuchet MS"/>
              </a:rPr>
              <a:t>refer </a:t>
            </a:r>
            <a:r>
              <a:rPr sz="2800" b="1" spc="-5" dirty="0">
                <a:solidFill>
                  <a:srgbClr val="FFFFFF"/>
                </a:solidFill>
                <a:latin typeface="Trebuchet MS"/>
                <a:cs typeface="Trebuchet MS"/>
              </a:rPr>
              <a:t>to </a:t>
            </a:r>
            <a:r>
              <a:rPr sz="2800" b="1" spc="-10" dirty="0">
                <a:solidFill>
                  <a:srgbClr val="FFFFFF"/>
                </a:solidFill>
                <a:latin typeface="Trebuchet MS"/>
                <a:cs typeface="Trebuchet MS"/>
              </a:rPr>
              <a:t>motor  </a:t>
            </a:r>
            <a:r>
              <a:rPr sz="2800" b="1" dirty="0">
                <a:solidFill>
                  <a:srgbClr val="FFFFFF"/>
                </a:solidFill>
                <a:latin typeface="Trebuchet MS"/>
                <a:cs typeface="Trebuchet MS"/>
              </a:rPr>
              <a:t>activities. </a:t>
            </a:r>
            <a:r>
              <a:rPr sz="2800" b="1" spc="-5" dirty="0">
                <a:solidFill>
                  <a:srgbClr val="FFFFFF"/>
                </a:solidFill>
                <a:latin typeface="Trebuchet MS"/>
                <a:cs typeface="Trebuchet MS"/>
              </a:rPr>
              <a:t>The </a:t>
            </a:r>
            <a:r>
              <a:rPr sz="2800" b="1" dirty="0">
                <a:solidFill>
                  <a:srgbClr val="FFFFFF"/>
                </a:solidFill>
                <a:latin typeface="Trebuchet MS"/>
                <a:cs typeface="Trebuchet MS"/>
              </a:rPr>
              <a:t>individual </a:t>
            </a:r>
            <a:r>
              <a:rPr sz="2800" b="1" spc="-5" dirty="0">
                <a:solidFill>
                  <a:srgbClr val="FFFFFF"/>
                </a:solidFill>
                <a:latin typeface="Trebuchet MS"/>
                <a:cs typeface="Trebuchet MS"/>
              </a:rPr>
              <a:t>has to learn </a:t>
            </a:r>
            <a:r>
              <a:rPr sz="2800" b="1" spc="-10" dirty="0">
                <a:solidFill>
                  <a:srgbClr val="FFFFFF"/>
                </a:solidFill>
                <a:latin typeface="Trebuchet MS"/>
                <a:cs typeface="Trebuchet MS"/>
              </a:rPr>
              <a:t>them </a:t>
            </a:r>
            <a:r>
              <a:rPr sz="2800" b="1" spc="-5" dirty="0">
                <a:solidFill>
                  <a:srgbClr val="FFFFFF"/>
                </a:solidFill>
                <a:latin typeface="Trebuchet MS"/>
                <a:cs typeface="Trebuchet MS"/>
              </a:rPr>
              <a:t>in order </a:t>
            </a:r>
            <a:r>
              <a:rPr sz="2800" b="1" spc="-10" dirty="0">
                <a:solidFill>
                  <a:srgbClr val="FFFFFF"/>
                </a:solidFill>
                <a:latin typeface="Trebuchet MS"/>
                <a:cs typeface="Trebuchet MS"/>
              </a:rPr>
              <a:t>to  maintain </a:t>
            </a:r>
            <a:r>
              <a:rPr sz="2800" b="1" spc="-5" dirty="0">
                <a:solidFill>
                  <a:srgbClr val="FFFFFF"/>
                </a:solidFill>
                <a:latin typeface="Trebuchet MS"/>
                <a:cs typeface="Trebuchet MS"/>
              </a:rPr>
              <a:t>his </a:t>
            </a:r>
            <a:r>
              <a:rPr sz="2800" b="1" spc="-10" dirty="0">
                <a:solidFill>
                  <a:srgbClr val="FFFFFF"/>
                </a:solidFill>
                <a:latin typeface="Trebuchet MS"/>
                <a:cs typeface="Trebuchet MS"/>
              </a:rPr>
              <a:t>regular </a:t>
            </a:r>
            <a:r>
              <a:rPr sz="2800" b="1" spc="-5" dirty="0">
                <a:solidFill>
                  <a:srgbClr val="FFFFFF"/>
                </a:solidFill>
                <a:latin typeface="Trebuchet MS"/>
                <a:cs typeface="Trebuchet MS"/>
              </a:rPr>
              <a:t>life, for example walking, running,  </a:t>
            </a:r>
            <a:r>
              <a:rPr sz="2800" b="1" spc="-15" dirty="0">
                <a:solidFill>
                  <a:srgbClr val="FFFFFF"/>
                </a:solidFill>
                <a:latin typeface="Trebuchet MS"/>
                <a:cs typeface="Trebuchet MS"/>
              </a:rPr>
              <a:t>skating, </a:t>
            </a:r>
            <a:r>
              <a:rPr sz="2800" b="1" spc="0" dirty="0">
                <a:solidFill>
                  <a:srgbClr val="FFFFFF"/>
                </a:solidFill>
                <a:latin typeface="Trebuchet MS"/>
                <a:cs typeface="Trebuchet MS"/>
              </a:rPr>
              <a:t>driving, </a:t>
            </a:r>
            <a:r>
              <a:rPr sz="2800" b="1" spc="-5" dirty="0">
                <a:solidFill>
                  <a:srgbClr val="FFFFFF"/>
                </a:solidFill>
                <a:latin typeface="Trebuchet MS"/>
                <a:cs typeface="Trebuchet MS"/>
              </a:rPr>
              <a:t>climbing, etc. All </a:t>
            </a:r>
            <a:r>
              <a:rPr sz="2800" b="1" spc="-10" dirty="0">
                <a:solidFill>
                  <a:srgbClr val="FFFFFF"/>
                </a:solidFill>
                <a:latin typeface="Trebuchet MS"/>
                <a:cs typeface="Trebuchet MS"/>
              </a:rPr>
              <a:t>these </a:t>
            </a:r>
            <a:r>
              <a:rPr sz="2800" b="1" spc="0" dirty="0">
                <a:solidFill>
                  <a:srgbClr val="FFFFFF"/>
                </a:solidFill>
                <a:latin typeface="Trebuchet MS"/>
                <a:cs typeface="Trebuchet MS"/>
              </a:rPr>
              <a:t>activities </a:t>
            </a:r>
            <a:r>
              <a:rPr sz="2800" b="1" spc="-5" dirty="0">
                <a:solidFill>
                  <a:srgbClr val="FFFFFF"/>
                </a:solidFill>
                <a:latin typeface="Trebuchet MS"/>
                <a:cs typeface="Trebuchet MS"/>
              </a:rPr>
              <a:t>involve  </a:t>
            </a:r>
            <a:r>
              <a:rPr sz="2800" b="1" spc="-10" dirty="0">
                <a:solidFill>
                  <a:srgbClr val="FFFFFF"/>
                </a:solidFill>
                <a:latin typeface="Trebuchet MS"/>
                <a:cs typeface="Trebuchet MS"/>
              </a:rPr>
              <a:t>the </a:t>
            </a:r>
            <a:r>
              <a:rPr sz="2800" b="1" spc="-5" dirty="0">
                <a:solidFill>
                  <a:srgbClr val="FFFFFF"/>
                </a:solidFill>
                <a:latin typeface="Trebuchet MS"/>
                <a:cs typeface="Trebuchet MS"/>
              </a:rPr>
              <a:t>muscular</a:t>
            </a:r>
            <a:r>
              <a:rPr sz="2800" b="1" spc="10" dirty="0">
                <a:solidFill>
                  <a:srgbClr val="FFFFFF"/>
                </a:solidFill>
                <a:latin typeface="Trebuchet MS"/>
                <a:cs typeface="Trebuchet MS"/>
              </a:rPr>
              <a:t> </a:t>
            </a:r>
            <a:r>
              <a:rPr sz="2800" b="1" spc="-5" dirty="0">
                <a:solidFill>
                  <a:srgbClr val="FFFFFF"/>
                </a:solidFill>
                <a:latin typeface="Trebuchet MS"/>
                <a:cs typeface="Trebuchet MS"/>
              </a:rPr>
              <a:t>coordination</a:t>
            </a:r>
            <a:endParaRPr sz="2800">
              <a:latin typeface="Trebuchet MS"/>
              <a:cs typeface="Trebuchet M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70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24717">
              <a:alpha val="85096"/>
            </a:srgbClr>
          </a:solidFill>
        </p:spPr>
        <p:txBody>
          <a:bodyPr wrap="square" lIns="0" tIns="0" rIns="0" bIns="0" rtlCol="0"/>
          <a:lstStyle/>
          <a:p>
            <a:endParaRPr/>
          </a:p>
        </p:txBody>
      </p:sp>
      <p:sp>
        <p:nvSpPr>
          <p:cNvPr id="3" name="object 3"/>
          <p:cNvSpPr txBox="1">
            <a:spLocks noGrp="1"/>
          </p:cNvSpPr>
          <p:nvPr>
            <p:ph type="title"/>
          </p:nvPr>
        </p:nvSpPr>
        <p:spPr>
          <a:xfrm>
            <a:off x="760885" y="1547321"/>
            <a:ext cx="3465195" cy="443070"/>
          </a:xfrm>
          <a:prstGeom prst="rect">
            <a:avLst/>
          </a:prstGeom>
        </p:spPr>
        <p:txBody>
          <a:bodyPr vert="horz" wrap="square" lIns="0" tIns="12065" rIns="0" bIns="0" rtlCol="0">
            <a:spAutoFit/>
          </a:bodyPr>
          <a:lstStyle/>
          <a:p>
            <a:pPr marL="12700">
              <a:lnSpc>
                <a:spcPct val="100000"/>
              </a:lnSpc>
              <a:spcBef>
                <a:spcPts val="95"/>
              </a:spcBef>
            </a:pPr>
            <a:r>
              <a:rPr sz="2250" spc="-10" dirty="0">
                <a:solidFill>
                  <a:srgbClr val="D24717"/>
                </a:solidFill>
                <a:latin typeface="Wingdings 3"/>
                <a:cs typeface="Wingdings 3"/>
              </a:rPr>
              <a:t></a:t>
            </a:r>
            <a:r>
              <a:rPr sz="2250" spc="-10" dirty="0">
                <a:solidFill>
                  <a:srgbClr val="D24717"/>
                </a:solidFill>
                <a:latin typeface="Times New Roman"/>
                <a:cs typeface="Times New Roman"/>
              </a:rPr>
              <a:t> </a:t>
            </a:r>
            <a:r>
              <a:rPr sz="2800" b="1" spc="-5" dirty="0">
                <a:latin typeface="Trebuchet MS"/>
                <a:cs typeface="Trebuchet MS"/>
              </a:rPr>
              <a:t>2. </a:t>
            </a:r>
            <a:r>
              <a:rPr sz="2800" b="1" spc="-30" dirty="0">
                <a:latin typeface="Trebuchet MS"/>
                <a:cs typeface="Trebuchet MS"/>
              </a:rPr>
              <a:t>Verbal</a:t>
            </a:r>
            <a:r>
              <a:rPr sz="2800" b="1" spc="114" dirty="0">
                <a:latin typeface="Trebuchet MS"/>
                <a:cs typeface="Trebuchet MS"/>
              </a:rPr>
              <a:t> </a:t>
            </a:r>
            <a:r>
              <a:rPr sz="2800" b="1" spc="-5" dirty="0">
                <a:latin typeface="Trebuchet MS"/>
                <a:cs typeface="Trebuchet MS"/>
              </a:rPr>
              <a:t>learning:</a:t>
            </a:r>
            <a:endParaRPr sz="2800">
              <a:latin typeface="Trebuchet MS"/>
              <a:cs typeface="Trebuchet MS"/>
            </a:endParaRPr>
          </a:p>
        </p:txBody>
      </p:sp>
      <p:sp>
        <p:nvSpPr>
          <p:cNvPr id="4" name="object 4"/>
          <p:cNvSpPr txBox="1"/>
          <p:nvPr/>
        </p:nvSpPr>
        <p:spPr>
          <a:xfrm>
            <a:off x="760883" y="2655823"/>
            <a:ext cx="9588500" cy="1735732"/>
          </a:xfrm>
          <a:prstGeom prst="rect">
            <a:avLst/>
          </a:prstGeom>
        </p:spPr>
        <p:txBody>
          <a:bodyPr vert="horz" wrap="square" lIns="0" tIns="12065" rIns="0" bIns="0" rtlCol="0">
            <a:spAutoFit/>
          </a:bodyPr>
          <a:lstStyle/>
          <a:p>
            <a:pPr marL="12700" marR="5080">
              <a:lnSpc>
                <a:spcPct val="100000"/>
              </a:lnSpc>
              <a:spcBef>
                <a:spcPts val="95"/>
              </a:spcBef>
            </a:pPr>
            <a:r>
              <a:rPr sz="2800" b="1" spc="-5" dirty="0">
                <a:solidFill>
                  <a:srgbClr val="FFFFFF"/>
                </a:solidFill>
                <a:latin typeface="Trebuchet MS"/>
                <a:cs typeface="Trebuchet MS"/>
              </a:rPr>
              <a:t>This </a:t>
            </a:r>
            <a:r>
              <a:rPr sz="2800" b="1" spc="-10" dirty="0">
                <a:solidFill>
                  <a:srgbClr val="FFFFFF"/>
                </a:solidFill>
                <a:latin typeface="Trebuchet MS"/>
                <a:cs typeface="Trebuchet MS"/>
              </a:rPr>
              <a:t>type </a:t>
            </a:r>
            <a:r>
              <a:rPr sz="2800" b="1" spc="-5" dirty="0">
                <a:solidFill>
                  <a:srgbClr val="FFFFFF"/>
                </a:solidFill>
                <a:latin typeface="Trebuchet MS"/>
                <a:cs typeface="Trebuchet MS"/>
              </a:rPr>
              <a:t>of learning involves </a:t>
            </a:r>
            <a:r>
              <a:rPr sz="2800" b="1" spc="-10" dirty="0">
                <a:solidFill>
                  <a:srgbClr val="FFFFFF"/>
                </a:solidFill>
                <a:latin typeface="Trebuchet MS"/>
                <a:cs typeface="Trebuchet MS"/>
              </a:rPr>
              <a:t>the </a:t>
            </a:r>
            <a:r>
              <a:rPr sz="2800" b="1" spc="-5" dirty="0">
                <a:solidFill>
                  <a:srgbClr val="FFFFFF"/>
                </a:solidFill>
                <a:latin typeface="Trebuchet MS"/>
                <a:cs typeface="Trebuchet MS"/>
              </a:rPr>
              <a:t>language we speak, </a:t>
            </a:r>
            <a:r>
              <a:rPr sz="2800" b="1" spc="-10" dirty="0">
                <a:solidFill>
                  <a:srgbClr val="FFFFFF"/>
                </a:solidFill>
                <a:latin typeface="Trebuchet MS"/>
                <a:cs typeface="Trebuchet MS"/>
              </a:rPr>
              <a:t>the  </a:t>
            </a:r>
            <a:r>
              <a:rPr sz="2800" b="1" spc="-5" dirty="0">
                <a:solidFill>
                  <a:srgbClr val="FFFFFF"/>
                </a:solidFill>
                <a:latin typeface="Trebuchet MS"/>
                <a:cs typeface="Trebuchet MS"/>
              </a:rPr>
              <a:t>communication </a:t>
            </a:r>
            <a:r>
              <a:rPr sz="2800" b="1" spc="0" dirty="0">
                <a:solidFill>
                  <a:srgbClr val="FFFFFF"/>
                </a:solidFill>
                <a:latin typeface="Trebuchet MS"/>
                <a:cs typeface="Trebuchet MS"/>
              </a:rPr>
              <a:t>devices </a:t>
            </a:r>
            <a:r>
              <a:rPr sz="2800" b="1" spc="-5" dirty="0">
                <a:solidFill>
                  <a:srgbClr val="FFFFFF"/>
                </a:solidFill>
                <a:latin typeface="Trebuchet MS"/>
                <a:cs typeface="Trebuchet MS"/>
              </a:rPr>
              <a:t>we use. Signs, pictures, symbols,  words, figures, sounds, etc, are </a:t>
            </a:r>
            <a:r>
              <a:rPr sz="2800" b="1" spc="-10" dirty="0">
                <a:solidFill>
                  <a:srgbClr val="FFFFFF"/>
                </a:solidFill>
                <a:latin typeface="Trebuchet MS"/>
                <a:cs typeface="Trebuchet MS"/>
              </a:rPr>
              <a:t>the tools </a:t>
            </a:r>
            <a:r>
              <a:rPr sz="2800" b="1" spc="-5" dirty="0">
                <a:solidFill>
                  <a:srgbClr val="FFFFFF"/>
                </a:solidFill>
                <a:latin typeface="Trebuchet MS"/>
                <a:cs typeface="Trebuchet MS"/>
              </a:rPr>
              <a:t>used in such  </a:t>
            </a:r>
            <a:r>
              <a:rPr sz="2800" b="1" dirty="0">
                <a:solidFill>
                  <a:srgbClr val="FFFFFF"/>
                </a:solidFill>
                <a:latin typeface="Trebuchet MS"/>
                <a:cs typeface="Trebuchet MS"/>
              </a:rPr>
              <a:t>activities. </a:t>
            </a:r>
            <a:r>
              <a:rPr sz="2800" b="1" spc="-30" dirty="0">
                <a:solidFill>
                  <a:srgbClr val="FFFFFF"/>
                </a:solidFill>
                <a:latin typeface="Trebuchet MS"/>
                <a:cs typeface="Trebuchet MS"/>
              </a:rPr>
              <a:t>We </a:t>
            </a:r>
            <a:r>
              <a:rPr sz="2800" b="1" spc="-5" dirty="0">
                <a:solidFill>
                  <a:srgbClr val="FFFFFF"/>
                </a:solidFill>
                <a:latin typeface="Trebuchet MS"/>
                <a:cs typeface="Trebuchet MS"/>
              </a:rPr>
              <a:t>use words for</a:t>
            </a:r>
            <a:r>
              <a:rPr sz="2800" b="1" spc="35" dirty="0">
                <a:solidFill>
                  <a:srgbClr val="FFFFFF"/>
                </a:solidFill>
                <a:latin typeface="Trebuchet MS"/>
                <a:cs typeface="Trebuchet MS"/>
              </a:rPr>
              <a:t> </a:t>
            </a:r>
            <a:r>
              <a:rPr sz="2800" b="1" spc="-5" dirty="0">
                <a:solidFill>
                  <a:srgbClr val="FFFFFF"/>
                </a:solidFill>
                <a:latin typeface="Trebuchet MS"/>
                <a:cs typeface="Trebuchet MS"/>
              </a:rPr>
              <a:t>communication.</a:t>
            </a:r>
            <a:endParaRPr sz="2800">
              <a:latin typeface="Trebuchet MS"/>
              <a:cs typeface="Trebuchet M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70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24717">
              <a:alpha val="85096"/>
            </a:srgbClr>
          </a:solidFill>
        </p:spPr>
        <p:txBody>
          <a:bodyPr wrap="square" lIns="0" tIns="0" rIns="0" bIns="0" rtlCol="0"/>
          <a:lstStyle/>
          <a:p>
            <a:endParaRPr/>
          </a:p>
        </p:txBody>
      </p:sp>
      <p:sp>
        <p:nvSpPr>
          <p:cNvPr id="3" name="object 3"/>
          <p:cNvSpPr txBox="1">
            <a:spLocks noGrp="1"/>
          </p:cNvSpPr>
          <p:nvPr>
            <p:ph type="title"/>
          </p:nvPr>
        </p:nvSpPr>
        <p:spPr>
          <a:xfrm>
            <a:off x="872446" y="999876"/>
            <a:ext cx="3425825" cy="443070"/>
          </a:xfrm>
          <a:prstGeom prst="rect">
            <a:avLst/>
          </a:prstGeom>
        </p:spPr>
        <p:txBody>
          <a:bodyPr vert="horz" wrap="square" lIns="0" tIns="12065" rIns="0" bIns="0" rtlCol="0">
            <a:spAutoFit/>
          </a:bodyPr>
          <a:lstStyle/>
          <a:p>
            <a:pPr marL="12700">
              <a:lnSpc>
                <a:spcPct val="100000"/>
              </a:lnSpc>
              <a:spcBef>
                <a:spcPts val="95"/>
              </a:spcBef>
            </a:pPr>
            <a:r>
              <a:rPr sz="2800" b="1" spc="-5" dirty="0">
                <a:latin typeface="Trebuchet MS"/>
                <a:cs typeface="Trebuchet MS"/>
              </a:rPr>
              <a:t>3. Concept</a:t>
            </a:r>
            <a:r>
              <a:rPr sz="2800" b="1" spc="-45" dirty="0">
                <a:latin typeface="Trebuchet MS"/>
                <a:cs typeface="Trebuchet MS"/>
              </a:rPr>
              <a:t> </a:t>
            </a:r>
            <a:r>
              <a:rPr sz="2800" b="1" spc="-5" dirty="0">
                <a:latin typeface="Trebuchet MS"/>
                <a:cs typeface="Trebuchet MS"/>
              </a:rPr>
              <a:t>learning:</a:t>
            </a:r>
            <a:endParaRPr sz="2800">
              <a:latin typeface="Trebuchet MS"/>
              <a:cs typeface="Trebuchet MS"/>
            </a:endParaRPr>
          </a:p>
        </p:txBody>
      </p:sp>
      <p:sp>
        <p:nvSpPr>
          <p:cNvPr id="4" name="object 4"/>
          <p:cNvSpPr txBox="1"/>
          <p:nvPr/>
        </p:nvSpPr>
        <p:spPr>
          <a:xfrm>
            <a:off x="872445" y="2107515"/>
            <a:ext cx="10298431" cy="2597506"/>
          </a:xfrm>
          <a:prstGeom prst="rect">
            <a:avLst/>
          </a:prstGeom>
        </p:spPr>
        <p:txBody>
          <a:bodyPr vert="horz" wrap="square" lIns="0" tIns="12065" rIns="0" bIns="0" rtlCol="0">
            <a:spAutoFit/>
          </a:bodyPr>
          <a:lstStyle/>
          <a:p>
            <a:pPr marL="12700" marR="5080">
              <a:lnSpc>
                <a:spcPct val="100000"/>
              </a:lnSpc>
              <a:spcBef>
                <a:spcPts val="95"/>
              </a:spcBef>
            </a:pPr>
            <a:r>
              <a:rPr sz="2800" b="1" spc="-5" dirty="0">
                <a:solidFill>
                  <a:srgbClr val="FFFFFF"/>
                </a:solidFill>
                <a:latin typeface="Trebuchet MS"/>
                <a:cs typeface="Trebuchet MS"/>
              </a:rPr>
              <a:t>It is </a:t>
            </a:r>
            <a:r>
              <a:rPr sz="2800" b="1" spc="-10" dirty="0">
                <a:solidFill>
                  <a:srgbClr val="FFFFFF"/>
                </a:solidFill>
                <a:latin typeface="Trebuchet MS"/>
                <a:cs typeface="Trebuchet MS"/>
              </a:rPr>
              <a:t>the </a:t>
            </a:r>
            <a:r>
              <a:rPr sz="2800" b="1" spc="-5" dirty="0">
                <a:solidFill>
                  <a:srgbClr val="FFFFFF"/>
                </a:solidFill>
                <a:latin typeface="Trebuchet MS"/>
                <a:cs typeface="Trebuchet MS"/>
              </a:rPr>
              <a:t>form of learning which requires higher order </a:t>
            </a:r>
            <a:r>
              <a:rPr sz="2800" b="1" spc="-10" dirty="0">
                <a:solidFill>
                  <a:srgbClr val="FFFFFF"/>
                </a:solidFill>
                <a:latin typeface="Trebuchet MS"/>
                <a:cs typeface="Trebuchet MS"/>
              </a:rPr>
              <a:t>mental  </a:t>
            </a:r>
            <a:r>
              <a:rPr sz="2800" b="1" spc="-5" dirty="0">
                <a:solidFill>
                  <a:srgbClr val="FFFFFF"/>
                </a:solidFill>
                <a:latin typeface="Trebuchet MS"/>
                <a:cs typeface="Trebuchet MS"/>
              </a:rPr>
              <a:t>processes like thinking, reasoning, intelligence, etc. we learn  different concepts from childhood. </a:t>
            </a:r>
            <a:r>
              <a:rPr sz="2800" b="1" spc="-50" dirty="0">
                <a:solidFill>
                  <a:srgbClr val="FFFFFF"/>
                </a:solidFill>
                <a:latin typeface="Trebuchet MS"/>
                <a:cs typeface="Trebuchet MS"/>
              </a:rPr>
              <a:t>For </a:t>
            </a:r>
            <a:r>
              <a:rPr sz="2800" b="1" spc="-5" dirty="0">
                <a:solidFill>
                  <a:srgbClr val="FFFFFF"/>
                </a:solidFill>
                <a:latin typeface="Trebuchet MS"/>
                <a:cs typeface="Trebuchet MS"/>
              </a:rPr>
              <a:t>example, when</a:t>
            </a:r>
            <a:r>
              <a:rPr sz="2800" b="1" spc="175" dirty="0">
                <a:solidFill>
                  <a:srgbClr val="FFFFFF"/>
                </a:solidFill>
                <a:latin typeface="Trebuchet MS"/>
                <a:cs typeface="Trebuchet MS"/>
              </a:rPr>
              <a:t> </a:t>
            </a:r>
            <a:r>
              <a:rPr sz="2800" b="1" spc="-5" dirty="0">
                <a:solidFill>
                  <a:srgbClr val="FFFFFF"/>
                </a:solidFill>
                <a:latin typeface="Trebuchet MS"/>
                <a:cs typeface="Trebuchet MS"/>
              </a:rPr>
              <a:t>we</a:t>
            </a:r>
            <a:endParaRPr sz="2800" dirty="0">
              <a:latin typeface="Trebuchet MS"/>
              <a:cs typeface="Trebuchet MS"/>
            </a:endParaRPr>
          </a:p>
          <a:p>
            <a:pPr marL="12700" marR="250190">
              <a:lnSpc>
                <a:spcPct val="100000"/>
              </a:lnSpc>
            </a:pPr>
            <a:r>
              <a:rPr sz="2800" b="1" spc="-5" dirty="0">
                <a:solidFill>
                  <a:srgbClr val="FFFFFF"/>
                </a:solidFill>
                <a:latin typeface="Trebuchet MS"/>
                <a:cs typeface="Trebuchet MS"/>
              </a:rPr>
              <a:t>see a dog and </a:t>
            </a:r>
            <a:r>
              <a:rPr sz="2800" b="1" spc="-10" dirty="0">
                <a:solidFill>
                  <a:srgbClr val="FFFFFF"/>
                </a:solidFill>
                <a:latin typeface="Trebuchet MS"/>
                <a:cs typeface="Trebuchet MS"/>
              </a:rPr>
              <a:t>attach the </a:t>
            </a:r>
            <a:r>
              <a:rPr sz="2800" b="1" spc="-5" dirty="0">
                <a:solidFill>
                  <a:srgbClr val="FFFFFF"/>
                </a:solidFill>
                <a:latin typeface="Trebuchet MS"/>
                <a:cs typeface="Trebuchet MS"/>
              </a:rPr>
              <a:t>term </a:t>
            </a:r>
            <a:r>
              <a:rPr sz="2800" b="1" spc="-10" dirty="0">
                <a:solidFill>
                  <a:srgbClr val="FFFFFF"/>
                </a:solidFill>
                <a:latin typeface="Trebuchet MS"/>
                <a:cs typeface="Trebuchet MS"/>
              </a:rPr>
              <a:t>‘dog’, </a:t>
            </a:r>
            <a:r>
              <a:rPr sz="2800" b="1" spc="-5" dirty="0">
                <a:solidFill>
                  <a:srgbClr val="FFFFFF"/>
                </a:solidFill>
                <a:latin typeface="Trebuchet MS"/>
                <a:cs typeface="Trebuchet MS"/>
              </a:rPr>
              <a:t>we learn </a:t>
            </a:r>
            <a:r>
              <a:rPr sz="2800" b="1" spc="-10" dirty="0">
                <a:solidFill>
                  <a:srgbClr val="FFFFFF"/>
                </a:solidFill>
                <a:latin typeface="Trebuchet MS"/>
                <a:cs typeface="Trebuchet MS"/>
              </a:rPr>
              <a:t>that the </a:t>
            </a:r>
            <a:r>
              <a:rPr sz="2800" b="1" spc="-5" dirty="0">
                <a:solidFill>
                  <a:srgbClr val="FFFFFF"/>
                </a:solidFill>
                <a:latin typeface="Trebuchet MS"/>
                <a:cs typeface="Trebuchet MS"/>
              </a:rPr>
              <a:t>word  dog </a:t>
            </a:r>
            <a:r>
              <a:rPr sz="2800" b="1" spc="-10" dirty="0">
                <a:solidFill>
                  <a:srgbClr val="FFFFFF"/>
                </a:solidFill>
                <a:latin typeface="Trebuchet MS"/>
                <a:cs typeface="Trebuchet MS"/>
              </a:rPr>
              <a:t>refers </a:t>
            </a:r>
            <a:r>
              <a:rPr sz="2800" b="1" spc="-5" dirty="0">
                <a:solidFill>
                  <a:srgbClr val="FFFFFF"/>
                </a:solidFill>
                <a:latin typeface="Trebuchet MS"/>
                <a:cs typeface="Trebuchet MS"/>
              </a:rPr>
              <a:t>to a particular animal. </a:t>
            </a:r>
            <a:r>
              <a:rPr sz="2800" b="1" spc="-5" dirty="0" smtClean="0">
                <a:solidFill>
                  <a:srgbClr val="FFFFFF"/>
                </a:solidFill>
                <a:latin typeface="Trebuchet MS"/>
                <a:cs typeface="Trebuchet MS"/>
              </a:rPr>
              <a:t>This  </a:t>
            </a:r>
            <a:r>
              <a:rPr sz="2800" b="1" spc="-5" dirty="0">
                <a:solidFill>
                  <a:srgbClr val="FFFFFF"/>
                </a:solidFill>
                <a:latin typeface="Trebuchet MS"/>
                <a:cs typeface="Trebuchet MS"/>
              </a:rPr>
              <a:t>learning is very useful in </a:t>
            </a:r>
            <a:r>
              <a:rPr sz="2800" b="1" spc="-10" dirty="0">
                <a:solidFill>
                  <a:srgbClr val="FFFFFF"/>
                </a:solidFill>
                <a:latin typeface="Trebuchet MS"/>
                <a:cs typeface="Trebuchet MS"/>
              </a:rPr>
              <a:t>recognising, identifying</a:t>
            </a:r>
            <a:r>
              <a:rPr sz="2800" b="1" spc="0" dirty="0">
                <a:solidFill>
                  <a:srgbClr val="FFFFFF"/>
                </a:solidFill>
                <a:latin typeface="Trebuchet MS"/>
                <a:cs typeface="Trebuchet MS"/>
              </a:rPr>
              <a:t> </a:t>
            </a:r>
            <a:r>
              <a:rPr sz="2800" b="1" spc="-10" dirty="0">
                <a:solidFill>
                  <a:srgbClr val="FFFFFF"/>
                </a:solidFill>
                <a:latin typeface="Trebuchet MS"/>
                <a:cs typeface="Trebuchet MS"/>
              </a:rPr>
              <a:t>things</a:t>
            </a:r>
            <a:endParaRPr sz="2800" dirty="0">
              <a:latin typeface="Trebuchet MS"/>
              <a:cs typeface="Trebuchet M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70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24717">
              <a:alpha val="85096"/>
            </a:srgbClr>
          </a:solidFill>
        </p:spPr>
        <p:txBody>
          <a:bodyPr wrap="square" lIns="0" tIns="0" rIns="0" bIns="0" rtlCol="0"/>
          <a:lstStyle/>
          <a:p>
            <a:endParaRPr/>
          </a:p>
        </p:txBody>
      </p:sp>
      <p:sp>
        <p:nvSpPr>
          <p:cNvPr id="3" name="object 3"/>
          <p:cNvSpPr txBox="1">
            <a:spLocks noGrp="1"/>
          </p:cNvSpPr>
          <p:nvPr>
            <p:ph type="title"/>
          </p:nvPr>
        </p:nvSpPr>
        <p:spPr>
          <a:xfrm>
            <a:off x="881279" y="1564643"/>
            <a:ext cx="4803140" cy="443070"/>
          </a:xfrm>
          <a:prstGeom prst="rect">
            <a:avLst/>
          </a:prstGeom>
        </p:spPr>
        <p:txBody>
          <a:bodyPr vert="horz" wrap="square" lIns="0" tIns="12065" rIns="0" bIns="0" rtlCol="0">
            <a:spAutoFit/>
          </a:bodyPr>
          <a:lstStyle/>
          <a:p>
            <a:pPr marL="12700">
              <a:lnSpc>
                <a:spcPct val="100000"/>
              </a:lnSpc>
              <a:spcBef>
                <a:spcPts val="95"/>
              </a:spcBef>
            </a:pPr>
            <a:r>
              <a:rPr sz="2250" spc="-10" dirty="0">
                <a:solidFill>
                  <a:srgbClr val="D24717"/>
                </a:solidFill>
                <a:latin typeface="Wingdings 3"/>
                <a:cs typeface="Wingdings 3"/>
              </a:rPr>
              <a:t></a:t>
            </a:r>
            <a:r>
              <a:rPr sz="2250" spc="-10" dirty="0">
                <a:solidFill>
                  <a:srgbClr val="D24717"/>
                </a:solidFill>
                <a:latin typeface="Times New Roman"/>
                <a:cs typeface="Times New Roman"/>
              </a:rPr>
              <a:t> </a:t>
            </a:r>
            <a:r>
              <a:rPr sz="2800" b="1" spc="-5" dirty="0">
                <a:latin typeface="Trebuchet MS"/>
                <a:cs typeface="Trebuchet MS"/>
              </a:rPr>
              <a:t>4. Discrimination</a:t>
            </a:r>
            <a:r>
              <a:rPr sz="2800" b="1" spc="-400" dirty="0">
                <a:latin typeface="Trebuchet MS"/>
                <a:cs typeface="Trebuchet MS"/>
              </a:rPr>
              <a:t> </a:t>
            </a:r>
            <a:r>
              <a:rPr sz="2800" b="1" spc="-5" dirty="0">
                <a:latin typeface="Trebuchet MS"/>
                <a:cs typeface="Trebuchet MS"/>
              </a:rPr>
              <a:t>learning:</a:t>
            </a:r>
            <a:endParaRPr sz="2800">
              <a:latin typeface="Trebuchet MS"/>
              <a:cs typeface="Trebuchet MS"/>
            </a:endParaRPr>
          </a:p>
        </p:txBody>
      </p:sp>
      <p:sp>
        <p:nvSpPr>
          <p:cNvPr id="4" name="object 4"/>
          <p:cNvSpPr txBox="1"/>
          <p:nvPr/>
        </p:nvSpPr>
        <p:spPr>
          <a:xfrm>
            <a:off x="881285" y="2672845"/>
            <a:ext cx="9787255" cy="1735732"/>
          </a:xfrm>
          <a:prstGeom prst="rect">
            <a:avLst/>
          </a:prstGeom>
        </p:spPr>
        <p:txBody>
          <a:bodyPr vert="horz" wrap="square" lIns="0" tIns="12065" rIns="0" bIns="0" rtlCol="0">
            <a:spAutoFit/>
          </a:bodyPr>
          <a:lstStyle/>
          <a:p>
            <a:pPr marL="12700" marR="5080">
              <a:lnSpc>
                <a:spcPct val="100000"/>
              </a:lnSpc>
              <a:spcBef>
                <a:spcPts val="95"/>
              </a:spcBef>
            </a:pPr>
            <a:r>
              <a:rPr sz="2800" b="1" spc="-5" dirty="0">
                <a:solidFill>
                  <a:srgbClr val="FFFFFF"/>
                </a:solidFill>
                <a:latin typeface="Trebuchet MS"/>
                <a:cs typeface="Trebuchet MS"/>
              </a:rPr>
              <a:t>Learning to differentiate between stimuli and showing an  appropriate </a:t>
            </a:r>
            <a:r>
              <a:rPr sz="2800" b="1" spc="-10" dirty="0">
                <a:solidFill>
                  <a:srgbClr val="FFFFFF"/>
                </a:solidFill>
                <a:latin typeface="Trebuchet MS"/>
                <a:cs typeface="Trebuchet MS"/>
              </a:rPr>
              <a:t>response to these </a:t>
            </a:r>
            <a:r>
              <a:rPr sz="2800" b="1" spc="-5" dirty="0">
                <a:solidFill>
                  <a:srgbClr val="FFFFFF"/>
                </a:solidFill>
                <a:latin typeface="Trebuchet MS"/>
                <a:cs typeface="Trebuchet MS"/>
              </a:rPr>
              <a:t>stimuli is called  discrimination learning. Example, sound horns of </a:t>
            </a:r>
            <a:r>
              <a:rPr sz="2800" b="1" spc="-10" dirty="0">
                <a:solidFill>
                  <a:srgbClr val="FFFFFF"/>
                </a:solidFill>
                <a:latin typeface="Trebuchet MS"/>
                <a:cs typeface="Trebuchet MS"/>
              </a:rPr>
              <a:t>different  vehicles </a:t>
            </a:r>
            <a:r>
              <a:rPr sz="2800" b="1" spc="-5" dirty="0">
                <a:solidFill>
                  <a:srgbClr val="FFFFFF"/>
                </a:solidFill>
                <a:latin typeface="Trebuchet MS"/>
                <a:cs typeface="Trebuchet MS"/>
              </a:rPr>
              <a:t>like bus, </a:t>
            </a:r>
            <a:r>
              <a:rPr sz="2800" b="1" spc="-80" dirty="0">
                <a:solidFill>
                  <a:srgbClr val="FFFFFF"/>
                </a:solidFill>
                <a:latin typeface="Trebuchet MS"/>
                <a:cs typeface="Trebuchet MS"/>
              </a:rPr>
              <a:t>car, </a:t>
            </a:r>
            <a:r>
              <a:rPr sz="2800" b="1" spc="-5" dirty="0">
                <a:solidFill>
                  <a:srgbClr val="FFFFFF"/>
                </a:solidFill>
                <a:latin typeface="Trebuchet MS"/>
                <a:cs typeface="Trebuchet MS"/>
              </a:rPr>
              <a:t>ambulance,</a:t>
            </a:r>
            <a:r>
              <a:rPr sz="2800" b="1" spc="75" dirty="0">
                <a:solidFill>
                  <a:srgbClr val="FFFFFF"/>
                </a:solidFill>
                <a:latin typeface="Trebuchet MS"/>
                <a:cs typeface="Trebuchet MS"/>
              </a:rPr>
              <a:t> </a:t>
            </a:r>
            <a:r>
              <a:rPr sz="2800" b="1" spc="-5" dirty="0">
                <a:solidFill>
                  <a:srgbClr val="FFFFFF"/>
                </a:solidFill>
                <a:latin typeface="Trebuchet MS"/>
                <a:cs typeface="Trebuchet MS"/>
              </a:rPr>
              <a:t>etc.</a:t>
            </a:r>
            <a:endParaRPr sz="2800">
              <a:latin typeface="Trebuchet MS"/>
              <a:cs typeface="Trebuchet M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70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24717">
              <a:alpha val="85096"/>
            </a:srgbClr>
          </a:solidFill>
        </p:spPr>
        <p:txBody>
          <a:bodyPr wrap="square" lIns="0" tIns="0" rIns="0" bIns="0" rtlCol="0"/>
          <a:lstStyle/>
          <a:p>
            <a:endParaRPr/>
          </a:p>
        </p:txBody>
      </p:sp>
      <p:sp>
        <p:nvSpPr>
          <p:cNvPr id="4" name="object 4"/>
          <p:cNvSpPr txBox="1">
            <a:spLocks noGrp="1"/>
          </p:cNvSpPr>
          <p:nvPr>
            <p:ph idx="1"/>
          </p:nvPr>
        </p:nvSpPr>
        <p:spPr>
          <a:xfrm>
            <a:off x="303379" y="1827637"/>
            <a:ext cx="11585244" cy="2525690"/>
          </a:xfrm>
          <a:prstGeom prst="rect">
            <a:avLst/>
          </a:prstGeom>
        </p:spPr>
        <p:txBody>
          <a:bodyPr vert="horz" wrap="square" lIns="0" tIns="1221104" rIns="0" bIns="0" rtlCol="0">
            <a:spAutoFit/>
          </a:bodyPr>
          <a:lstStyle/>
          <a:p>
            <a:pPr marL="701675" marR="5080">
              <a:lnSpc>
                <a:spcPct val="100000"/>
              </a:lnSpc>
              <a:spcBef>
                <a:spcPts val="95"/>
              </a:spcBef>
            </a:pPr>
            <a:r>
              <a:rPr b="1" dirty="0">
                <a:latin typeface="Trebuchet MS"/>
                <a:cs typeface="Trebuchet MS"/>
              </a:rPr>
              <a:t>Individuals </a:t>
            </a:r>
            <a:r>
              <a:rPr b="1" spc="-5" dirty="0">
                <a:latin typeface="Trebuchet MS"/>
                <a:cs typeface="Trebuchet MS"/>
              </a:rPr>
              <a:t>learn certain principles related to science,  </a:t>
            </a:r>
            <a:r>
              <a:rPr b="1" spc="-10" dirty="0">
                <a:latin typeface="Trebuchet MS"/>
                <a:cs typeface="Trebuchet MS"/>
              </a:rPr>
              <a:t>mathematics, </a:t>
            </a:r>
            <a:r>
              <a:rPr b="1" spc="-55" dirty="0">
                <a:latin typeface="Trebuchet MS"/>
                <a:cs typeface="Trebuchet MS"/>
              </a:rPr>
              <a:t>grammar, </a:t>
            </a:r>
            <a:r>
              <a:rPr b="1" spc="-5" dirty="0">
                <a:latin typeface="Trebuchet MS"/>
                <a:cs typeface="Trebuchet MS"/>
              </a:rPr>
              <a:t>etc. </a:t>
            </a:r>
            <a:r>
              <a:rPr b="1" dirty="0">
                <a:latin typeface="Trebuchet MS"/>
                <a:cs typeface="Trebuchet MS"/>
              </a:rPr>
              <a:t>in </a:t>
            </a:r>
            <a:r>
              <a:rPr b="1" spc="-5" dirty="0">
                <a:latin typeface="Trebuchet MS"/>
                <a:cs typeface="Trebuchet MS"/>
              </a:rPr>
              <a:t>order to </a:t>
            </a:r>
            <a:r>
              <a:rPr b="1" spc="-10" dirty="0">
                <a:latin typeface="Trebuchet MS"/>
                <a:cs typeface="Trebuchet MS"/>
              </a:rPr>
              <a:t>manage </a:t>
            </a:r>
            <a:r>
              <a:rPr b="1" spc="-5" dirty="0">
                <a:latin typeface="Trebuchet MS"/>
                <a:cs typeface="Trebuchet MS"/>
              </a:rPr>
              <a:t>their work  </a:t>
            </a:r>
            <a:r>
              <a:rPr b="1" spc="-30" dirty="0">
                <a:latin typeface="Trebuchet MS"/>
                <a:cs typeface="Trebuchet MS"/>
              </a:rPr>
              <a:t>effectively. </a:t>
            </a:r>
            <a:r>
              <a:rPr b="1" spc="-5" dirty="0">
                <a:latin typeface="Trebuchet MS"/>
                <a:cs typeface="Trebuchet MS"/>
              </a:rPr>
              <a:t>These principles always </a:t>
            </a:r>
            <a:r>
              <a:rPr b="1" spc="-10" dirty="0">
                <a:latin typeface="Trebuchet MS"/>
                <a:cs typeface="Trebuchet MS"/>
              </a:rPr>
              <a:t>show the </a:t>
            </a:r>
            <a:r>
              <a:rPr b="1" spc="-5" dirty="0">
                <a:latin typeface="Trebuchet MS"/>
                <a:cs typeface="Trebuchet MS"/>
              </a:rPr>
              <a:t>relationship  between </a:t>
            </a:r>
            <a:r>
              <a:rPr b="1" spc="-10" dirty="0">
                <a:latin typeface="Trebuchet MS"/>
                <a:cs typeface="Trebuchet MS"/>
              </a:rPr>
              <a:t>two </a:t>
            </a:r>
            <a:r>
              <a:rPr b="1" spc="-5" dirty="0">
                <a:latin typeface="Trebuchet MS"/>
                <a:cs typeface="Trebuchet MS"/>
              </a:rPr>
              <a:t>or more concepts. Example: formulae, laws,  associations, correlations,</a:t>
            </a:r>
            <a:r>
              <a:rPr b="1" dirty="0">
                <a:latin typeface="Trebuchet MS"/>
                <a:cs typeface="Trebuchet MS"/>
              </a:rPr>
              <a:t> </a:t>
            </a:r>
            <a:r>
              <a:rPr b="1" spc="-5" dirty="0">
                <a:latin typeface="Trebuchet MS"/>
                <a:cs typeface="Trebuchet MS"/>
              </a:rPr>
              <a:t>etc.</a:t>
            </a:r>
          </a:p>
        </p:txBody>
      </p:sp>
      <p:sp>
        <p:nvSpPr>
          <p:cNvPr id="3" name="object 3"/>
          <p:cNvSpPr txBox="1">
            <a:spLocks noGrp="1"/>
          </p:cNvSpPr>
          <p:nvPr>
            <p:ph type="title"/>
          </p:nvPr>
        </p:nvSpPr>
        <p:spPr>
          <a:xfrm>
            <a:off x="992537" y="1497283"/>
            <a:ext cx="4570095" cy="443070"/>
          </a:xfrm>
          <a:prstGeom prst="rect">
            <a:avLst/>
          </a:prstGeom>
        </p:spPr>
        <p:txBody>
          <a:bodyPr vert="horz" wrap="square" lIns="0" tIns="12065" rIns="0" bIns="0" rtlCol="0">
            <a:spAutoFit/>
          </a:bodyPr>
          <a:lstStyle/>
          <a:p>
            <a:pPr marL="12700">
              <a:lnSpc>
                <a:spcPct val="100000"/>
              </a:lnSpc>
              <a:spcBef>
                <a:spcPts val="95"/>
              </a:spcBef>
            </a:pPr>
            <a:r>
              <a:rPr sz="2250" spc="-5" dirty="0">
                <a:solidFill>
                  <a:srgbClr val="D24717"/>
                </a:solidFill>
                <a:latin typeface="Wingdings 3"/>
                <a:cs typeface="Wingdings 3"/>
              </a:rPr>
              <a:t></a:t>
            </a:r>
            <a:r>
              <a:rPr sz="2250" spc="-5" dirty="0">
                <a:solidFill>
                  <a:srgbClr val="D24717"/>
                </a:solidFill>
                <a:latin typeface="Times New Roman"/>
                <a:cs typeface="Times New Roman"/>
              </a:rPr>
              <a:t> </a:t>
            </a:r>
            <a:r>
              <a:rPr sz="2800" b="1" spc="-5" dirty="0">
                <a:latin typeface="Trebuchet MS"/>
                <a:cs typeface="Trebuchet MS"/>
              </a:rPr>
              <a:t>5. Learning of</a:t>
            </a:r>
            <a:r>
              <a:rPr sz="2800" b="1" spc="125" dirty="0">
                <a:latin typeface="Trebuchet MS"/>
                <a:cs typeface="Trebuchet MS"/>
              </a:rPr>
              <a:t> </a:t>
            </a:r>
            <a:r>
              <a:rPr sz="2800" b="1" spc="-5" dirty="0">
                <a:latin typeface="Trebuchet MS"/>
                <a:cs typeface="Trebuchet MS"/>
              </a:rPr>
              <a:t>principles:</a:t>
            </a:r>
            <a:endParaRPr sz="2800">
              <a:latin typeface="Trebuchet MS"/>
              <a:cs typeface="Trebuchet M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4221" y="1279940"/>
            <a:ext cx="9498331" cy="2855269"/>
          </a:xfrm>
          <a:prstGeom prst="rect">
            <a:avLst/>
          </a:prstGeom>
        </p:spPr>
        <p:txBody>
          <a:bodyPr vert="horz" wrap="square" lIns="0" tIns="140335" rIns="0" bIns="0" rtlCol="0">
            <a:spAutoFit/>
          </a:bodyPr>
          <a:lstStyle/>
          <a:p>
            <a:pPr marL="12700">
              <a:lnSpc>
                <a:spcPct val="100000"/>
              </a:lnSpc>
              <a:spcBef>
                <a:spcPts val="1105"/>
              </a:spcBef>
            </a:pPr>
            <a:r>
              <a:rPr sz="2800" b="1" spc="-5" dirty="0">
                <a:solidFill>
                  <a:srgbClr val="FFFFFF"/>
                </a:solidFill>
                <a:latin typeface="Trebuchet MS"/>
                <a:cs typeface="Trebuchet MS"/>
              </a:rPr>
              <a:t>6. Problem</a:t>
            </a:r>
            <a:r>
              <a:rPr sz="2800" b="1" dirty="0">
                <a:solidFill>
                  <a:srgbClr val="FFFFFF"/>
                </a:solidFill>
                <a:latin typeface="Trebuchet MS"/>
                <a:cs typeface="Trebuchet MS"/>
              </a:rPr>
              <a:t> </a:t>
            </a:r>
            <a:r>
              <a:rPr sz="2800" b="1" spc="0" dirty="0">
                <a:solidFill>
                  <a:srgbClr val="FFFFFF"/>
                </a:solidFill>
                <a:latin typeface="Trebuchet MS"/>
                <a:cs typeface="Trebuchet MS"/>
              </a:rPr>
              <a:t>solving:</a:t>
            </a:r>
            <a:endParaRPr sz="2800">
              <a:latin typeface="Trebuchet MS"/>
              <a:cs typeface="Trebuchet MS"/>
            </a:endParaRPr>
          </a:p>
          <a:p>
            <a:pPr marL="12700" marR="5080">
              <a:lnSpc>
                <a:spcPct val="100000"/>
              </a:lnSpc>
              <a:spcBef>
                <a:spcPts val="1005"/>
              </a:spcBef>
            </a:pPr>
            <a:r>
              <a:rPr sz="2800" b="1" spc="-5" dirty="0">
                <a:solidFill>
                  <a:srgbClr val="FFFFFF"/>
                </a:solidFill>
                <a:latin typeface="Trebuchet MS"/>
                <a:cs typeface="Trebuchet MS"/>
              </a:rPr>
              <a:t>This is a higher order learning process. This learning  requires the use of cognitive abilities-such </a:t>
            </a:r>
            <a:r>
              <a:rPr sz="2800" b="1" spc="-10" dirty="0">
                <a:solidFill>
                  <a:srgbClr val="FFFFFF"/>
                </a:solidFill>
                <a:latin typeface="Trebuchet MS"/>
                <a:cs typeface="Trebuchet MS"/>
              </a:rPr>
              <a:t>as thinking,  reasoning, </a:t>
            </a:r>
            <a:r>
              <a:rPr sz="2800" b="1" spc="-5" dirty="0">
                <a:solidFill>
                  <a:srgbClr val="FFFFFF"/>
                </a:solidFill>
                <a:latin typeface="Trebuchet MS"/>
                <a:cs typeface="Trebuchet MS"/>
              </a:rPr>
              <a:t>observation, </a:t>
            </a:r>
            <a:r>
              <a:rPr sz="2800" b="1" spc="-10" dirty="0">
                <a:solidFill>
                  <a:srgbClr val="FFFFFF"/>
                </a:solidFill>
                <a:latin typeface="Trebuchet MS"/>
                <a:cs typeface="Trebuchet MS"/>
              </a:rPr>
              <a:t>imagination, generalization, </a:t>
            </a:r>
            <a:r>
              <a:rPr sz="2800" b="1" spc="-5" dirty="0">
                <a:solidFill>
                  <a:srgbClr val="FFFFFF"/>
                </a:solidFill>
                <a:latin typeface="Trebuchet MS"/>
                <a:cs typeface="Trebuchet MS"/>
              </a:rPr>
              <a:t>etc.  This is very useful to overcome difficult problems  encountered by </a:t>
            </a:r>
            <a:r>
              <a:rPr sz="2800" b="1" spc="-10" dirty="0">
                <a:solidFill>
                  <a:srgbClr val="FFFFFF"/>
                </a:solidFill>
                <a:latin typeface="Trebuchet MS"/>
                <a:cs typeface="Trebuchet MS"/>
              </a:rPr>
              <a:t>the</a:t>
            </a:r>
            <a:r>
              <a:rPr sz="2800" b="1" spc="0" dirty="0">
                <a:solidFill>
                  <a:srgbClr val="FFFFFF"/>
                </a:solidFill>
                <a:latin typeface="Trebuchet MS"/>
                <a:cs typeface="Trebuchet MS"/>
              </a:rPr>
              <a:t> </a:t>
            </a:r>
            <a:r>
              <a:rPr sz="2800" b="1" spc="-5" dirty="0">
                <a:solidFill>
                  <a:srgbClr val="FFFFFF"/>
                </a:solidFill>
                <a:latin typeface="Trebuchet MS"/>
                <a:cs typeface="Trebuchet MS"/>
              </a:rPr>
              <a:t>people.</a:t>
            </a:r>
            <a:endParaRPr sz="2800">
              <a:latin typeface="Trebuchet MS"/>
              <a:cs typeface="Trebuchet M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70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24717">
              <a:alpha val="85096"/>
            </a:srgbClr>
          </a:solidFill>
        </p:spPr>
        <p:txBody>
          <a:bodyPr wrap="square" lIns="0" tIns="0" rIns="0" bIns="0" rtlCol="0"/>
          <a:lstStyle/>
          <a:p>
            <a:endParaRPr/>
          </a:p>
        </p:txBody>
      </p:sp>
      <p:sp>
        <p:nvSpPr>
          <p:cNvPr id="3" name="object 3"/>
          <p:cNvSpPr txBox="1">
            <a:spLocks noGrp="1"/>
          </p:cNvSpPr>
          <p:nvPr>
            <p:ph type="title"/>
          </p:nvPr>
        </p:nvSpPr>
        <p:spPr>
          <a:xfrm>
            <a:off x="881283" y="1363422"/>
            <a:ext cx="3760471" cy="443070"/>
          </a:xfrm>
          <a:prstGeom prst="rect">
            <a:avLst/>
          </a:prstGeom>
        </p:spPr>
        <p:txBody>
          <a:bodyPr vert="horz" wrap="square" lIns="0" tIns="12065" rIns="0" bIns="0" rtlCol="0">
            <a:spAutoFit/>
          </a:bodyPr>
          <a:lstStyle/>
          <a:p>
            <a:pPr marL="12700">
              <a:lnSpc>
                <a:spcPct val="100000"/>
              </a:lnSpc>
              <a:spcBef>
                <a:spcPts val="95"/>
              </a:spcBef>
            </a:pPr>
            <a:r>
              <a:rPr sz="2250" spc="-5" dirty="0">
                <a:solidFill>
                  <a:srgbClr val="D24717"/>
                </a:solidFill>
                <a:latin typeface="Wingdings 3"/>
                <a:cs typeface="Wingdings 3"/>
              </a:rPr>
              <a:t></a:t>
            </a:r>
            <a:r>
              <a:rPr sz="2250" spc="-5" dirty="0">
                <a:solidFill>
                  <a:srgbClr val="D24717"/>
                </a:solidFill>
                <a:latin typeface="Times New Roman"/>
                <a:cs typeface="Times New Roman"/>
              </a:rPr>
              <a:t> </a:t>
            </a:r>
            <a:r>
              <a:rPr sz="2800" b="1" spc="-5" dirty="0">
                <a:latin typeface="Trebuchet MS"/>
                <a:cs typeface="Trebuchet MS"/>
              </a:rPr>
              <a:t>7. </a:t>
            </a:r>
            <a:r>
              <a:rPr sz="2800" b="1" spc="-10" dirty="0">
                <a:latin typeface="Trebuchet MS"/>
                <a:cs typeface="Trebuchet MS"/>
              </a:rPr>
              <a:t>Attitude</a:t>
            </a:r>
            <a:r>
              <a:rPr sz="2800" b="1" spc="-15" dirty="0">
                <a:latin typeface="Trebuchet MS"/>
                <a:cs typeface="Trebuchet MS"/>
              </a:rPr>
              <a:t> </a:t>
            </a:r>
            <a:r>
              <a:rPr sz="2800" b="1" spc="-5" dirty="0">
                <a:latin typeface="Trebuchet MS"/>
                <a:cs typeface="Trebuchet MS"/>
              </a:rPr>
              <a:t>learning:</a:t>
            </a:r>
            <a:endParaRPr sz="2800" dirty="0">
              <a:latin typeface="Trebuchet MS"/>
              <a:cs typeface="Trebuchet MS"/>
            </a:endParaRPr>
          </a:p>
        </p:txBody>
      </p:sp>
      <p:sp>
        <p:nvSpPr>
          <p:cNvPr id="4" name="object 4"/>
          <p:cNvSpPr txBox="1"/>
          <p:nvPr/>
        </p:nvSpPr>
        <p:spPr>
          <a:xfrm>
            <a:off x="881283" y="1918842"/>
            <a:ext cx="10069831" cy="2597506"/>
          </a:xfrm>
          <a:prstGeom prst="rect">
            <a:avLst/>
          </a:prstGeom>
        </p:spPr>
        <p:txBody>
          <a:bodyPr vert="horz" wrap="square" lIns="0" tIns="12065" rIns="0" bIns="0" rtlCol="0">
            <a:spAutoFit/>
          </a:bodyPr>
          <a:lstStyle/>
          <a:p>
            <a:pPr marL="12700" marR="5080">
              <a:lnSpc>
                <a:spcPct val="100000"/>
              </a:lnSpc>
              <a:spcBef>
                <a:spcPts val="95"/>
              </a:spcBef>
            </a:pPr>
            <a:r>
              <a:rPr sz="2800" b="1" spc="-10" dirty="0">
                <a:solidFill>
                  <a:srgbClr val="FFFFFF"/>
                </a:solidFill>
                <a:latin typeface="Trebuchet MS"/>
                <a:cs typeface="Trebuchet MS"/>
              </a:rPr>
              <a:t>Attitude </a:t>
            </a:r>
            <a:r>
              <a:rPr sz="2800" b="1" spc="-5" dirty="0">
                <a:solidFill>
                  <a:srgbClr val="FFFFFF"/>
                </a:solidFill>
                <a:latin typeface="Trebuchet MS"/>
                <a:cs typeface="Trebuchet MS"/>
              </a:rPr>
              <a:t>is a </a:t>
            </a:r>
            <a:r>
              <a:rPr sz="2800" b="1" spc="-5" dirty="0" smtClean="0">
                <a:solidFill>
                  <a:srgbClr val="FFFFFF"/>
                </a:solidFill>
                <a:latin typeface="Trebuchet MS"/>
                <a:cs typeface="Trebuchet MS"/>
              </a:rPr>
              <a:t>tendency </a:t>
            </a:r>
            <a:r>
              <a:rPr sz="2800" b="1" spc="-5" dirty="0">
                <a:solidFill>
                  <a:srgbClr val="FFFFFF"/>
                </a:solidFill>
                <a:latin typeface="Trebuchet MS"/>
                <a:cs typeface="Trebuchet MS"/>
              </a:rPr>
              <a:t>which determines and directs  our </a:t>
            </a:r>
            <a:r>
              <a:rPr sz="2800" b="1" spc="-35" dirty="0">
                <a:solidFill>
                  <a:srgbClr val="FFFFFF"/>
                </a:solidFill>
                <a:latin typeface="Trebuchet MS"/>
                <a:cs typeface="Trebuchet MS"/>
              </a:rPr>
              <a:t>behaviour. </a:t>
            </a:r>
            <a:r>
              <a:rPr sz="2800" b="1" spc="-30" dirty="0">
                <a:solidFill>
                  <a:srgbClr val="FFFFFF"/>
                </a:solidFill>
                <a:latin typeface="Trebuchet MS"/>
                <a:cs typeface="Trebuchet MS"/>
              </a:rPr>
              <a:t>We </a:t>
            </a:r>
            <a:r>
              <a:rPr sz="2800" b="1" spc="-5" dirty="0">
                <a:solidFill>
                  <a:srgbClr val="FFFFFF"/>
                </a:solidFill>
                <a:latin typeface="Trebuchet MS"/>
                <a:cs typeface="Trebuchet MS"/>
              </a:rPr>
              <a:t>develop different </a:t>
            </a:r>
            <a:r>
              <a:rPr sz="2800" b="1" spc="-10" dirty="0">
                <a:solidFill>
                  <a:srgbClr val="FFFFFF"/>
                </a:solidFill>
                <a:latin typeface="Trebuchet MS"/>
                <a:cs typeface="Trebuchet MS"/>
              </a:rPr>
              <a:t>attitudes </a:t>
            </a:r>
            <a:r>
              <a:rPr sz="2800" b="1" spc="-5" dirty="0">
                <a:solidFill>
                  <a:srgbClr val="FFFFFF"/>
                </a:solidFill>
                <a:latin typeface="Trebuchet MS"/>
                <a:cs typeface="Trebuchet MS"/>
              </a:rPr>
              <a:t>from our  childhood about </a:t>
            </a:r>
            <a:r>
              <a:rPr sz="2800" b="1" spc="-10" dirty="0">
                <a:solidFill>
                  <a:srgbClr val="FFFFFF"/>
                </a:solidFill>
                <a:latin typeface="Trebuchet MS"/>
                <a:cs typeface="Trebuchet MS"/>
              </a:rPr>
              <a:t>the </a:t>
            </a:r>
            <a:r>
              <a:rPr sz="2800" b="1" spc="-5" dirty="0">
                <a:solidFill>
                  <a:srgbClr val="FFFFFF"/>
                </a:solidFill>
                <a:latin typeface="Trebuchet MS"/>
                <a:cs typeface="Trebuchet MS"/>
              </a:rPr>
              <a:t>people, </a:t>
            </a:r>
            <a:r>
              <a:rPr sz="2800" b="1" spc="-10" dirty="0">
                <a:solidFill>
                  <a:srgbClr val="FFFFFF"/>
                </a:solidFill>
                <a:latin typeface="Trebuchet MS"/>
                <a:cs typeface="Trebuchet MS"/>
              </a:rPr>
              <a:t>objects </a:t>
            </a:r>
            <a:r>
              <a:rPr sz="2800" b="1" spc="-5" dirty="0">
                <a:solidFill>
                  <a:srgbClr val="FFFFFF"/>
                </a:solidFill>
                <a:latin typeface="Trebuchet MS"/>
                <a:cs typeface="Trebuchet MS"/>
              </a:rPr>
              <a:t>and everything we  </a:t>
            </a:r>
            <a:r>
              <a:rPr sz="2800" b="1" spc="-60" dirty="0">
                <a:solidFill>
                  <a:srgbClr val="FFFFFF"/>
                </a:solidFill>
                <a:latin typeface="Trebuchet MS"/>
                <a:cs typeface="Trebuchet MS"/>
              </a:rPr>
              <a:t>know. </a:t>
            </a:r>
            <a:r>
              <a:rPr sz="2800" b="1" spc="-5" dirty="0">
                <a:solidFill>
                  <a:srgbClr val="FFFFFF"/>
                </a:solidFill>
                <a:latin typeface="Trebuchet MS"/>
                <a:cs typeface="Trebuchet MS"/>
              </a:rPr>
              <a:t>Our </a:t>
            </a:r>
            <a:r>
              <a:rPr sz="2800" b="1" spc="0" dirty="0">
                <a:solidFill>
                  <a:srgbClr val="FFFFFF"/>
                </a:solidFill>
                <a:latin typeface="Trebuchet MS"/>
                <a:cs typeface="Trebuchet MS"/>
              </a:rPr>
              <a:t>behaviour </a:t>
            </a:r>
            <a:r>
              <a:rPr sz="2800" b="1" spc="-10" dirty="0">
                <a:solidFill>
                  <a:srgbClr val="FFFFFF"/>
                </a:solidFill>
                <a:latin typeface="Trebuchet MS"/>
                <a:cs typeface="Trebuchet MS"/>
              </a:rPr>
              <a:t>may </a:t>
            </a:r>
            <a:r>
              <a:rPr sz="2800" b="1" spc="-5" dirty="0">
                <a:solidFill>
                  <a:srgbClr val="FFFFFF"/>
                </a:solidFill>
                <a:latin typeface="Trebuchet MS"/>
                <a:cs typeface="Trebuchet MS"/>
              </a:rPr>
              <a:t>be positive or </a:t>
            </a:r>
            <a:r>
              <a:rPr sz="2800" b="1" spc="-10" dirty="0">
                <a:solidFill>
                  <a:srgbClr val="FFFFFF"/>
                </a:solidFill>
                <a:latin typeface="Trebuchet MS"/>
                <a:cs typeface="Trebuchet MS"/>
              </a:rPr>
              <a:t>negative </a:t>
            </a:r>
            <a:r>
              <a:rPr sz="2800" b="1" spc="-5" dirty="0">
                <a:solidFill>
                  <a:srgbClr val="FFFFFF"/>
                </a:solidFill>
                <a:latin typeface="Trebuchet MS"/>
                <a:cs typeface="Trebuchet MS"/>
              </a:rPr>
              <a:t>depending  upon our </a:t>
            </a:r>
            <a:r>
              <a:rPr sz="2800" b="1" spc="-10" dirty="0">
                <a:solidFill>
                  <a:srgbClr val="FFFFFF"/>
                </a:solidFill>
                <a:latin typeface="Trebuchet MS"/>
                <a:cs typeface="Trebuchet MS"/>
              </a:rPr>
              <a:t>attitudes. </a:t>
            </a:r>
            <a:r>
              <a:rPr sz="2800" b="1" spc="-5" dirty="0">
                <a:solidFill>
                  <a:srgbClr val="FFFFFF"/>
                </a:solidFill>
                <a:latin typeface="Trebuchet MS"/>
                <a:cs typeface="Trebuchet MS"/>
              </a:rPr>
              <a:t>Example: attitudes of </a:t>
            </a:r>
            <a:r>
              <a:rPr lang="en-US" sz="2800" b="1" spc="-5" dirty="0" smtClean="0">
                <a:solidFill>
                  <a:srgbClr val="FFFFFF"/>
                </a:solidFill>
                <a:latin typeface="Trebuchet MS"/>
                <a:cs typeface="Trebuchet MS"/>
              </a:rPr>
              <a:t>teacher</a:t>
            </a:r>
            <a:r>
              <a:rPr sz="2800" b="1" spc="-5" dirty="0" smtClean="0">
                <a:solidFill>
                  <a:srgbClr val="FFFFFF"/>
                </a:solidFill>
                <a:latin typeface="Trebuchet MS"/>
                <a:cs typeface="Trebuchet MS"/>
              </a:rPr>
              <a:t> </a:t>
            </a:r>
            <a:r>
              <a:rPr sz="2800" b="1" spc="-10" dirty="0">
                <a:solidFill>
                  <a:srgbClr val="FFFFFF"/>
                </a:solidFill>
                <a:latin typeface="Trebuchet MS"/>
                <a:cs typeface="Trebuchet MS"/>
              </a:rPr>
              <a:t>towards </a:t>
            </a:r>
            <a:r>
              <a:rPr sz="2800" b="1" spc="-5" dirty="0" smtClean="0">
                <a:solidFill>
                  <a:srgbClr val="FFFFFF"/>
                </a:solidFill>
                <a:latin typeface="Trebuchet MS"/>
                <a:cs typeface="Trebuchet MS"/>
              </a:rPr>
              <a:t>h</a:t>
            </a:r>
            <a:r>
              <a:rPr lang="en-US" sz="2800" b="1" spc="-5" dirty="0" smtClean="0">
                <a:solidFill>
                  <a:srgbClr val="FFFFFF"/>
                </a:solidFill>
                <a:latin typeface="Trebuchet MS"/>
                <a:cs typeface="Trebuchet MS"/>
              </a:rPr>
              <a:t>is/h</a:t>
            </a:r>
            <a:r>
              <a:rPr sz="2800" b="1" spc="-5" dirty="0" smtClean="0">
                <a:solidFill>
                  <a:srgbClr val="FFFFFF"/>
                </a:solidFill>
                <a:latin typeface="Trebuchet MS"/>
                <a:cs typeface="Trebuchet MS"/>
              </a:rPr>
              <a:t>er  </a:t>
            </a:r>
            <a:r>
              <a:rPr lang="en-US" sz="2800" b="1" spc="-5" dirty="0" smtClean="0">
                <a:solidFill>
                  <a:srgbClr val="FFFFFF"/>
                </a:solidFill>
                <a:latin typeface="Trebuchet MS"/>
                <a:cs typeface="Trebuchet MS"/>
              </a:rPr>
              <a:t>students</a:t>
            </a:r>
            <a:r>
              <a:rPr sz="2800" b="1" spc="-5" dirty="0" smtClean="0">
                <a:solidFill>
                  <a:srgbClr val="FFFFFF"/>
                </a:solidFill>
                <a:latin typeface="Trebuchet MS"/>
                <a:cs typeface="Trebuchet MS"/>
              </a:rPr>
              <a:t>, </a:t>
            </a:r>
            <a:r>
              <a:rPr sz="2800" b="1" spc="-10" dirty="0" smtClean="0">
                <a:solidFill>
                  <a:srgbClr val="FFFFFF"/>
                </a:solidFill>
                <a:latin typeface="Trebuchet MS"/>
                <a:cs typeface="Trebuchet MS"/>
              </a:rPr>
              <a:t>etc</a:t>
            </a:r>
            <a:r>
              <a:rPr sz="2800" b="1" spc="-10" dirty="0">
                <a:solidFill>
                  <a:srgbClr val="FFFFFF"/>
                </a:solidFill>
                <a:latin typeface="Trebuchet MS"/>
                <a:cs typeface="Trebuchet MS"/>
              </a:rPr>
              <a:t>.</a:t>
            </a:r>
            <a:endParaRPr sz="2800" dirty="0">
              <a:latin typeface="Trebuchet MS"/>
              <a:cs typeface="Trebuchet M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70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24717">
              <a:alpha val="85096"/>
            </a:srgbClr>
          </a:solidFill>
        </p:spPr>
        <p:txBody>
          <a:bodyPr wrap="square" lIns="0" tIns="0" rIns="0" bIns="0" rtlCol="0"/>
          <a:lstStyle/>
          <a:p>
            <a:endParaRPr/>
          </a:p>
        </p:txBody>
      </p:sp>
      <p:sp>
        <p:nvSpPr>
          <p:cNvPr id="3" name="object 3"/>
          <p:cNvSpPr txBox="1">
            <a:spLocks noGrp="1"/>
          </p:cNvSpPr>
          <p:nvPr>
            <p:ph type="title"/>
          </p:nvPr>
        </p:nvSpPr>
        <p:spPr>
          <a:xfrm>
            <a:off x="881283" y="1363422"/>
            <a:ext cx="3760471" cy="443070"/>
          </a:xfrm>
          <a:prstGeom prst="rect">
            <a:avLst/>
          </a:prstGeom>
        </p:spPr>
        <p:txBody>
          <a:bodyPr vert="horz" wrap="square" lIns="0" tIns="12065" rIns="0" bIns="0" rtlCol="0">
            <a:spAutoFit/>
          </a:bodyPr>
          <a:lstStyle/>
          <a:p>
            <a:pPr marL="12700">
              <a:lnSpc>
                <a:spcPct val="100000"/>
              </a:lnSpc>
              <a:spcBef>
                <a:spcPts val="95"/>
              </a:spcBef>
            </a:pPr>
            <a:r>
              <a:rPr sz="2250" spc="-5" dirty="0">
                <a:solidFill>
                  <a:srgbClr val="D24717"/>
                </a:solidFill>
                <a:latin typeface="Wingdings 3"/>
                <a:cs typeface="Wingdings 3"/>
              </a:rPr>
              <a:t></a:t>
            </a:r>
            <a:r>
              <a:rPr sz="2250" spc="-5" dirty="0">
                <a:solidFill>
                  <a:srgbClr val="D24717"/>
                </a:solidFill>
                <a:latin typeface="Times New Roman"/>
                <a:cs typeface="Times New Roman"/>
              </a:rPr>
              <a:t> </a:t>
            </a:r>
            <a:r>
              <a:rPr lang="en-US" sz="2800" b="1" spc="-5" dirty="0">
                <a:cs typeface="Times New Roman"/>
              </a:rPr>
              <a:t>8</a:t>
            </a:r>
            <a:r>
              <a:rPr sz="2800" b="1" spc="-5" dirty="0" smtClean="0">
                <a:latin typeface="Trebuchet MS"/>
                <a:cs typeface="Trebuchet MS"/>
              </a:rPr>
              <a:t>. </a:t>
            </a:r>
            <a:r>
              <a:rPr lang="en-US" sz="2800" b="1" spc="-5" dirty="0" smtClean="0">
                <a:latin typeface="Trebuchet MS"/>
                <a:cs typeface="Trebuchet MS"/>
              </a:rPr>
              <a:t>Skill Learning</a:t>
            </a:r>
            <a:r>
              <a:rPr sz="2800" b="1" spc="-5" dirty="0" smtClean="0">
                <a:latin typeface="Trebuchet MS"/>
                <a:cs typeface="Trebuchet MS"/>
              </a:rPr>
              <a:t>:</a:t>
            </a:r>
            <a:endParaRPr sz="2800" dirty="0">
              <a:latin typeface="Trebuchet MS"/>
              <a:cs typeface="Trebuchet MS"/>
            </a:endParaRPr>
          </a:p>
        </p:txBody>
      </p:sp>
      <p:sp>
        <p:nvSpPr>
          <p:cNvPr id="4" name="object 4"/>
          <p:cNvSpPr txBox="1"/>
          <p:nvPr/>
        </p:nvSpPr>
        <p:spPr>
          <a:xfrm>
            <a:off x="881283" y="1918842"/>
            <a:ext cx="10069831" cy="1735732"/>
          </a:xfrm>
          <a:prstGeom prst="rect">
            <a:avLst/>
          </a:prstGeom>
        </p:spPr>
        <p:txBody>
          <a:bodyPr vert="horz" wrap="square" lIns="0" tIns="12065" rIns="0" bIns="0" rtlCol="0">
            <a:spAutoFit/>
          </a:bodyPr>
          <a:lstStyle/>
          <a:p>
            <a:pPr marL="12700" marR="5080">
              <a:lnSpc>
                <a:spcPct val="100000"/>
              </a:lnSpc>
              <a:spcBef>
                <a:spcPts val="95"/>
              </a:spcBef>
            </a:pPr>
            <a:r>
              <a:rPr lang="en-US" sz="2800" b="1" spc="-10" dirty="0" smtClean="0">
                <a:solidFill>
                  <a:srgbClr val="FFFFFF"/>
                </a:solidFill>
                <a:latin typeface="Trebuchet MS"/>
                <a:cs typeface="Trebuchet MS"/>
              </a:rPr>
              <a:t>Skill means to do something. An individual learns to do so many things throughout his life. In education, speaking, reading and writing are fundamental skills which must be mastered to lay foundation for future education</a:t>
            </a:r>
            <a:r>
              <a:rPr sz="2800" b="1" spc="-10" dirty="0" smtClean="0">
                <a:solidFill>
                  <a:srgbClr val="FFFFFF"/>
                </a:solidFill>
                <a:latin typeface="Trebuchet MS"/>
                <a:cs typeface="Trebuchet MS"/>
              </a:rPr>
              <a:t> </a:t>
            </a:r>
            <a:endParaRPr sz="2800" dirty="0">
              <a:latin typeface="Trebuchet MS"/>
              <a:cs typeface="Trebuchet MS"/>
            </a:endParaRPr>
          </a:p>
        </p:txBody>
      </p:sp>
    </p:spTree>
    <p:extLst>
      <p:ext uri="{BB962C8B-B14F-4D97-AF65-F5344CB8AC3E}">
        <p14:creationId xmlns:p14="http://schemas.microsoft.com/office/powerpoint/2010/main" val="950047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70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24717">
              <a:alpha val="85096"/>
            </a:srgbClr>
          </a:solidFill>
        </p:spPr>
        <p:txBody>
          <a:bodyPr wrap="square" lIns="0" tIns="0" rIns="0" bIns="0" rtlCol="0"/>
          <a:lstStyle/>
          <a:p>
            <a:endParaRPr/>
          </a:p>
        </p:txBody>
      </p:sp>
      <p:sp>
        <p:nvSpPr>
          <p:cNvPr id="3" name="object 3"/>
          <p:cNvSpPr txBox="1">
            <a:spLocks noGrp="1"/>
          </p:cNvSpPr>
          <p:nvPr>
            <p:ph type="title"/>
          </p:nvPr>
        </p:nvSpPr>
        <p:spPr>
          <a:xfrm>
            <a:off x="881277" y="1363422"/>
            <a:ext cx="4224123" cy="443070"/>
          </a:xfrm>
          <a:prstGeom prst="rect">
            <a:avLst/>
          </a:prstGeom>
        </p:spPr>
        <p:txBody>
          <a:bodyPr vert="horz" wrap="square" lIns="0" tIns="12065" rIns="0" bIns="0" rtlCol="0">
            <a:spAutoFit/>
          </a:bodyPr>
          <a:lstStyle/>
          <a:p>
            <a:pPr marL="12700">
              <a:lnSpc>
                <a:spcPct val="100000"/>
              </a:lnSpc>
              <a:spcBef>
                <a:spcPts val="95"/>
              </a:spcBef>
            </a:pPr>
            <a:r>
              <a:rPr sz="2250" spc="-5" dirty="0">
                <a:solidFill>
                  <a:srgbClr val="D24717"/>
                </a:solidFill>
                <a:latin typeface="Wingdings 3"/>
                <a:cs typeface="Wingdings 3"/>
              </a:rPr>
              <a:t></a:t>
            </a:r>
            <a:r>
              <a:rPr sz="2250" spc="-5" dirty="0">
                <a:solidFill>
                  <a:srgbClr val="D24717"/>
                </a:solidFill>
                <a:latin typeface="Times New Roman"/>
                <a:cs typeface="Times New Roman"/>
              </a:rPr>
              <a:t> </a:t>
            </a:r>
            <a:r>
              <a:rPr lang="en-US" sz="2800" b="1" spc="-5" dirty="0" smtClean="0">
                <a:cs typeface="Times New Roman"/>
              </a:rPr>
              <a:t>9</a:t>
            </a:r>
            <a:r>
              <a:rPr sz="2800" b="1" spc="-5" dirty="0" smtClean="0">
                <a:latin typeface="Trebuchet MS"/>
                <a:cs typeface="Trebuchet MS"/>
              </a:rPr>
              <a:t>. </a:t>
            </a:r>
            <a:r>
              <a:rPr lang="en-US" sz="2800" b="1" spc="-5" dirty="0" smtClean="0">
                <a:latin typeface="Trebuchet MS"/>
                <a:cs typeface="Trebuchet MS"/>
              </a:rPr>
              <a:t>Perceptual Learning </a:t>
            </a:r>
            <a:endParaRPr sz="2800" dirty="0">
              <a:latin typeface="Trebuchet MS"/>
              <a:cs typeface="Trebuchet MS"/>
            </a:endParaRPr>
          </a:p>
        </p:txBody>
      </p:sp>
      <p:sp>
        <p:nvSpPr>
          <p:cNvPr id="4" name="object 4"/>
          <p:cNvSpPr txBox="1"/>
          <p:nvPr/>
        </p:nvSpPr>
        <p:spPr>
          <a:xfrm>
            <a:off x="881283" y="1918842"/>
            <a:ext cx="10069831" cy="1304844"/>
          </a:xfrm>
          <a:prstGeom prst="rect">
            <a:avLst/>
          </a:prstGeom>
        </p:spPr>
        <p:txBody>
          <a:bodyPr vert="horz" wrap="square" lIns="0" tIns="12065" rIns="0" bIns="0" rtlCol="0">
            <a:spAutoFit/>
          </a:bodyPr>
          <a:lstStyle/>
          <a:p>
            <a:pPr marL="12700" marR="5080">
              <a:lnSpc>
                <a:spcPct val="100000"/>
              </a:lnSpc>
              <a:spcBef>
                <a:spcPts val="95"/>
              </a:spcBef>
            </a:pPr>
            <a:r>
              <a:rPr lang="en-US" sz="2800" b="1" spc="-10" dirty="0" smtClean="0">
                <a:solidFill>
                  <a:srgbClr val="FFFFFF"/>
                </a:solidFill>
                <a:latin typeface="Trebuchet MS"/>
                <a:cs typeface="Trebuchet MS"/>
              </a:rPr>
              <a:t>An individual observe, perceive things and objects in his surrounding and comes to acquire knowledge about them. This happens through the five senses of the individual.</a:t>
            </a:r>
            <a:endParaRPr sz="2800" dirty="0">
              <a:latin typeface="Trebuchet MS"/>
              <a:cs typeface="Trebuchet MS"/>
            </a:endParaRPr>
          </a:p>
        </p:txBody>
      </p:sp>
    </p:spTree>
    <p:extLst>
      <p:ext uri="{BB962C8B-B14F-4D97-AF65-F5344CB8AC3E}">
        <p14:creationId xmlns:p14="http://schemas.microsoft.com/office/powerpoint/2010/main" val="20146397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70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24717">
              <a:alpha val="85096"/>
            </a:srgbClr>
          </a:solidFill>
        </p:spPr>
        <p:txBody>
          <a:bodyPr wrap="square" lIns="0" tIns="0" rIns="0" bIns="0" rtlCol="0"/>
          <a:lstStyle/>
          <a:p>
            <a:endParaRPr/>
          </a:p>
        </p:txBody>
      </p:sp>
      <p:sp>
        <p:nvSpPr>
          <p:cNvPr id="3" name="object 3"/>
          <p:cNvSpPr txBox="1">
            <a:spLocks noGrp="1"/>
          </p:cNvSpPr>
          <p:nvPr>
            <p:ph type="title"/>
          </p:nvPr>
        </p:nvSpPr>
        <p:spPr>
          <a:xfrm>
            <a:off x="881277" y="1363422"/>
            <a:ext cx="4833723" cy="443070"/>
          </a:xfrm>
          <a:prstGeom prst="rect">
            <a:avLst/>
          </a:prstGeom>
        </p:spPr>
        <p:txBody>
          <a:bodyPr vert="horz" wrap="square" lIns="0" tIns="12065" rIns="0" bIns="0" rtlCol="0">
            <a:spAutoFit/>
          </a:bodyPr>
          <a:lstStyle/>
          <a:p>
            <a:pPr marL="12700">
              <a:lnSpc>
                <a:spcPct val="100000"/>
              </a:lnSpc>
              <a:spcBef>
                <a:spcPts val="95"/>
              </a:spcBef>
            </a:pPr>
            <a:r>
              <a:rPr sz="2250" spc="-5" dirty="0">
                <a:solidFill>
                  <a:srgbClr val="D24717"/>
                </a:solidFill>
                <a:latin typeface="Wingdings 3"/>
                <a:cs typeface="Wingdings 3"/>
              </a:rPr>
              <a:t></a:t>
            </a:r>
            <a:r>
              <a:rPr sz="2250" spc="-5" dirty="0">
                <a:solidFill>
                  <a:srgbClr val="D24717"/>
                </a:solidFill>
                <a:latin typeface="Times New Roman"/>
                <a:cs typeface="Times New Roman"/>
              </a:rPr>
              <a:t> </a:t>
            </a:r>
            <a:r>
              <a:rPr lang="en-US" sz="2800" b="1" spc="-5" dirty="0" smtClean="0">
                <a:cs typeface="Times New Roman"/>
              </a:rPr>
              <a:t>10</a:t>
            </a:r>
            <a:r>
              <a:rPr sz="2800" b="1" spc="-5" dirty="0" smtClean="0">
                <a:latin typeface="Trebuchet MS"/>
                <a:cs typeface="Trebuchet MS"/>
              </a:rPr>
              <a:t>. </a:t>
            </a:r>
            <a:r>
              <a:rPr lang="en-US" sz="2800" b="1" spc="-5" dirty="0" smtClean="0">
                <a:latin typeface="Trebuchet MS"/>
                <a:cs typeface="Trebuchet MS"/>
              </a:rPr>
              <a:t>Associative Learning </a:t>
            </a:r>
            <a:endParaRPr sz="2800" dirty="0">
              <a:latin typeface="Trebuchet MS"/>
              <a:cs typeface="Trebuchet MS"/>
            </a:endParaRPr>
          </a:p>
        </p:txBody>
      </p:sp>
      <p:sp>
        <p:nvSpPr>
          <p:cNvPr id="4" name="object 4"/>
          <p:cNvSpPr txBox="1"/>
          <p:nvPr/>
        </p:nvSpPr>
        <p:spPr>
          <a:xfrm>
            <a:off x="881283" y="1918842"/>
            <a:ext cx="10069831" cy="1304844"/>
          </a:xfrm>
          <a:prstGeom prst="rect">
            <a:avLst/>
          </a:prstGeom>
        </p:spPr>
        <p:txBody>
          <a:bodyPr vert="horz" wrap="square" lIns="0" tIns="12065" rIns="0" bIns="0" rtlCol="0">
            <a:spAutoFit/>
          </a:bodyPr>
          <a:lstStyle/>
          <a:p>
            <a:pPr marL="12700" marR="5080">
              <a:lnSpc>
                <a:spcPct val="100000"/>
              </a:lnSpc>
              <a:spcBef>
                <a:spcPts val="95"/>
              </a:spcBef>
            </a:pPr>
            <a:r>
              <a:rPr lang="en-US" sz="2800" b="1" spc="-10" dirty="0" smtClean="0">
                <a:solidFill>
                  <a:srgbClr val="FFFFFF"/>
                </a:solidFill>
                <a:latin typeface="Trebuchet MS"/>
                <a:cs typeface="Trebuchet MS"/>
              </a:rPr>
              <a:t>New knowledge is not obtained in isolation or separate fragments. New facts get associated with the old acquired facts giving rise to new knowledge</a:t>
            </a:r>
            <a:endParaRPr sz="2800" dirty="0">
              <a:latin typeface="Trebuchet MS"/>
              <a:cs typeface="Trebuchet MS"/>
            </a:endParaRPr>
          </a:p>
        </p:txBody>
      </p:sp>
    </p:spTree>
    <p:extLst>
      <p:ext uri="{BB962C8B-B14F-4D97-AF65-F5344CB8AC3E}">
        <p14:creationId xmlns:p14="http://schemas.microsoft.com/office/powerpoint/2010/main" val="31529347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609600"/>
            <a:ext cx="12192000" cy="6858000"/>
          </a:xfrm>
          <a:prstGeom prst="rect">
            <a:avLst/>
          </a:prstGeom>
          <a:blipFill>
            <a:blip r:embed="rId2" cstate="print"/>
            <a:stretch>
              <a:fillRect/>
            </a:stretch>
          </a:blipFill>
        </p:spPr>
        <p:txBody>
          <a:bodyPr wrap="square" lIns="0" tIns="0" rIns="0" bIns="0" rtlCol="0"/>
          <a:lstStyle/>
          <a:p>
            <a:endParaRPr dirty="0"/>
          </a:p>
        </p:txBody>
      </p:sp>
      <p:sp>
        <p:nvSpPr>
          <p:cNvPr id="3" name="object 3"/>
          <p:cNvSpPr/>
          <p:nvPr/>
        </p:nvSpPr>
        <p:spPr>
          <a:xfrm>
            <a:off x="4365418" y="6394450"/>
            <a:ext cx="3600025" cy="267970"/>
          </a:xfrm>
          <a:prstGeom prst="rect">
            <a:avLst/>
          </a:prstGeom>
          <a:blipFill>
            <a:blip r:embed="rId3"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25188057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70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24717">
              <a:alpha val="85096"/>
            </a:srgbClr>
          </a:solidFill>
        </p:spPr>
        <p:txBody>
          <a:bodyPr wrap="square" lIns="0" tIns="0" rIns="0" bIns="0" rtlCol="0"/>
          <a:lstStyle/>
          <a:p>
            <a:endParaRPr/>
          </a:p>
        </p:txBody>
      </p:sp>
      <p:sp>
        <p:nvSpPr>
          <p:cNvPr id="3" name="object 3"/>
          <p:cNvSpPr txBox="1">
            <a:spLocks noGrp="1"/>
          </p:cNvSpPr>
          <p:nvPr>
            <p:ph type="title"/>
          </p:nvPr>
        </p:nvSpPr>
        <p:spPr>
          <a:xfrm>
            <a:off x="916941" y="368885"/>
            <a:ext cx="6772275" cy="566822"/>
          </a:xfrm>
          <a:prstGeom prst="rect">
            <a:avLst/>
          </a:prstGeom>
        </p:spPr>
        <p:txBody>
          <a:bodyPr vert="horz" wrap="square" lIns="0" tIns="12700" rIns="0" bIns="0" rtlCol="0">
            <a:spAutoFit/>
          </a:bodyPr>
          <a:lstStyle/>
          <a:p>
            <a:pPr marL="12700">
              <a:lnSpc>
                <a:spcPct val="100000"/>
              </a:lnSpc>
              <a:spcBef>
                <a:spcPts val="100"/>
              </a:spcBef>
            </a:pPr>
            <a:r>
              <a:rPr sz="3600" b="1" spc="-20" dirty="0">
                <a:solidFill>
                  <a:srgbClr val="D24717"/>
                </a:solidFill>
                <a:latin typeface="Arial Black"/>
                <a:cs typeface="Arial Black"/>
              </a:rPr>
              <a:t>Factor </a:t>
            </a:r>
            <a:r>
              <a:rPr sz="3600" b="1" spc="-5" dirty="0">
                <a:solidFill>
                  <a:srgbClr val="D24717"/>
                </a:solidFill>
                <a:latin typeface="Arial Black"/>
                <a:cs typeface="Arial Black"/>
              </a:rPr>
              <a:t>influencing</a:t>
            </a:r>
            <a:r>
              <a:rPr sz="3600" b="1" spc="-25" dirty="0">
                <a:solidFill>
                  <a:srgbClr val="D24717"/>
                </a:solidFill>
                <a:latin typeface="Arial Black"/>
                <a:cs typeface="Arial Black"/>
              </a:rPr>
              <a:t> </a:t>
            </a:r>
            <a:r>
              <a:rPr sz="3600" b="1" spc="15" dirty="0">
                <a:solidFill>
                  <a:srgbClr val="D24717"/>
                </a:solidFill>
                <a:latin typeface="Arial Black"/>
                <a:cs typeface="Arial Black"/>
              </a:rPr>
              <a:t>learning</a:t>
            </a:r>
            <a:endParaRPr sz="3600" dirty="0">
              <a:latin typeface="Arial Black"/>
              <a:cs typeface="Arial Black"/>
            </a:endParaRPr>
          </a:p>
        </p:txBody>
      </p:sp>
      <p:sp>
        <p:nvSpPr>
          <p:cNvPr id="4" name="object 4"/>
          <p:cNvSpPr txBox="1"/>
          <p:nvPr/>
        </p:nvSpPr>
        <p:spPr>
          <a:xfrm>
            <a:off x="916946" y="1737932"/>
            <a:ext cx="8963025" cy="3368230"/>
          </a:xfrm>
          <a:prstGeom prst="rect">
            <a:avLst/>
          </a:prstGeom>
        </p:spPr>
        <p:txBody>
          <a:bodyPr vert="horz" wrap="square" lIns="0" tIns="140335" rIns="0" bIns="0" rtlCol="0">
            <a:spAutoFit/>
          </a:bodyPr>
          <a:lstStyle/>
          <a:p>
            <a:pPr marL="355600" indent="-342900">
              <a:lnSpc>
                <a:spcPct val="100000"/>
              </a:lnSpc>
              <a:spcBef>
                <a:spcPts val="1105"/>
              </a:spcBef>
              <a:buClr>
                <a:srgbClr val="D24717"/>
              </a:buClr>
              <a:buSzPct val="80357"/>
              <a:buFont typeface="Wingdings"/>
              <a:buChar char=""/>
              <a:tabLst>
                <a:tab pos="356235" algn="l"/>
              </a:tabLst>
            </a:pPr>
            <a:r>
              <a:rPr sz="2800" b="1" spc="-5" dirty="0">
                <a:solidFill>
                  <a:srgbClr val="FFFFFF"/>
                </a:solidFill>
                <a:latin typeface="Trebuchet MS"/>
                <a:cs typeface="Trebuchet MS"/>
              </a:rPr>
              <a:t>Learner Related </a:t>
            </a:r>
            <a:r>
              <a:rPr sz="2800" b="1" spc="-30" dirty="0">
                <a:solidFill>
                  <a:srgbClr val="FFFFFF"/>
                </a:solidFill>
                <a:latin typeface="Trebuchet MS"/>
                <a:cs typeface="Trebuchet MS"/>
              </a:rPr>
              <a:t>Factor</a:t>
            </a:r>
            <a:r>
              <a:rPr sz="2800" b="1" spc="30" dirty="0">
                <a:solidFill>
                  <a:srgbClr val="FFFFFF"/>
                </a:solidFill>
                <a:latin typeface="Trebuchet MS"/>
                <a:cs typeface="Trebuchet MS"/>
              </a:rPr>
              <a:t> </a:t>
            </a:r>
            <a:r>
              <a:rPr sz="2800" b="1" spc="-5" dirty="0">
                <a:solidFill>
                  <a:srgbClr val="FFFFFF"/>
                </a:solidFill>
                <a:latin typeface="Trebuchet MS"/>
                <a:cs typeface="Trebuchet MS"/>
              </a:rPr>
              <a:t>–</a:t>
            </a:r>
            <a:endParaRPr sz="2800">
              <a:latin typeface="Trebuchet MS"/>
              <a:cs typeface="Trebuchet MS"/>
            </a:endParaRPr>
          </a:p>
          <a:p>
            <a:pPr marL="355600" indent="-342900">
              <a:lnSpc>
                <a:spcPct val="100000"/>
              </a:lnSpc>
              <a:spcBef>
                <a:spcPts val="1005"/>
              </a:spcBef>
              <a:buClr>
                <a:srgbClr val="D24717"/>
              </a:buClr>
              <a:buSzPct val="80357"/>
              <a:buFont typeface="Wingdings"/>
              <a:buChar char=""/>
              <a:tabLst>
                <a:tab pos="355600" algn="l"/>
                <a:tab pos="356235" algn="l"/>
              </a:tabLst>
            </a:pPr>
            <a:r>
              <a:rPr sz="2800" b="1" spc="-25" dirty="0">
                <a:solidFill>
                  <a:srgbClr val="FFFFFF"/>
                </a:solidFill>
                <a:latin typeface="Trebuchet MS"/>
                <a:cs typeface="Trebuchet MS"/>
              </a:rPr>
              <a:t>Learner’s </a:t>
            </a:r>
            <a:r>
              <a:rPr sz="2800" b="1" spc="-5" dirty="0">
                <a:solidFill>
                  <a:srgbClr val="FFFFFF"/>
                </a:solidFill>
                <a:latin typeface="Trebuchet MS"/>
                <a:cs typeface="Trebuchet MS"/>
              </a:rPr>
              <a:t>physical and </a:t>
            </a:r>
            <a:r>
              <a:rPr sz="2800" b="1" spc="-10" dirty="0">
                <a:solidFill>
                  <a:srgbClr val="FFFFFF"/>
                </a:solidFill>
                <a:latin typeface="Trebuchet MS"/>
                <a:cs typeface="Trebuchet MS"/>
              </a:rPr>
              <a:t>mental</a:t>
            </a:r>
            <a:r>
              <a:rPr sz="2800" b="1" spc="15" dirty="0">
                <a:solidFill>
                  <a:srgbClr val="FFFFFF"/>
                </a:solidFill>
                <a:latin typeface="Trebuchet MS"/>
                <a:cs typeface="Trebuchet MS"/>
              </a:rPr>
              <a:t> </a:t>
            </a:r>
            <a:r>
              <a:rPr sz="2800" b="1" spc="-5" dirty="0">
                <a:solidFill>
                  <a:srgbClr val="FFFFFF"/>
                </a:solidFill>
                <a:latin typeface="Trebuchet MS"/>
                <a:cs typeface="Trebuchet MS"/>
              </a:rPr>
              <a:t>health</a:t>
            </a:r>
            <a:endParaRPr sz="2800">
              <a:latin typeface="Trebuchet MS"/>
              <a:cs typeface="Trebuchet MS"/>
            </a:endParaRPr>
          </a:p>
          <a:p>
            <a:pPr marL="355600" indent="-342900">
              <a:lnSpc>
                <a:spcPct val="100000"/>
              </a:lnSpc>
              <a:spcBef>
                <a:spcPts val="994"/>
              </a:spcBef>
              <a:buClr>
                <a:srgbClr val="D24717"/>
              </a:buClr>
              <a:buSzPct val="80357"/>
              <a:buFont typeface="Wingdings"/>
              <a:buChar char=""/>
              <a:tabLst>
                <a:tab pos="355600" algn="l"/>
                <a:tab pos="356235" algn="l"/>
              </a:tabLst>
            </a:pPr>
            <a:r>
              <a:rPr sz="2800" b="1" spc="-5" dirty="0">
                <a:solidFill>
                  <a:srgbClr val="FFFFFF"/>
                </a:solidFill>
                <a:latin typeface="Trebuchet MS"/>
                <a:cs typeface="Trebuchet MS"/>
              </a:rPr>
              <a:t>The basic potential of </a:t>
            </a:r>
            <a:r>
              <a:rPr sz="2800" b="1" spc="-10" dirty="0">
                <a:solidFill>
                  <a:srgbClr val="FFFFFF"/>
                </a:solidFill>
                <a:latin typeface="Trebuchet MS"/>
                <a:cs typeface="Trebuchet MS"/>
              </a:rPr>
              <a:t>the</a:t>
            </a:r>
            <a:r>
              <a:rPr sz="2800" b="1" dirty="0">
                <a:solidFill>
                  <a:srgbClr val="FFFFFF"/>
                </a:solidFill>
                <a:latin typeface="Trebuchet MS"/>
                <a:cs typeface="Trebuchet MS"/>
              </a:rPr>
              <a:t> </a:t>
            </a:r>
            <a:r>
              <a:rPr sz="2800" b="1" spc="-5" dirty="0">
                <a:solidFill>
                  <a:srgbClr val="FFFFFF"/>
                </a:solidFill>
                <a:latin typeface="Trebuchet MS"/>
                <a:cs typeface="Trebuchet MS"/>
              </a:rPr>
              <a:t>learner</a:t>
            </a:r>
            <a:endParaRPr sz="2800">
              <a:latin typeface="Trebuchet MS"/>
              <a:cs typeface="Trebuchet MS"/>
            </a:endParaRPr>
          </a:p>
          <a:p>
            <a:pPr marL="355600" indent="-342900">
              <a:lnSpc>
                <a:spcPct val="100000"/>
              </a:lnSpc>
              <a:spcBef>
                <a:spcPts val="994"/>
              </a:spcBef>
              <a:buClr>
                <a:srgbClr val="D24717"/>
              </a:buClr>
              <a:buSzPct val="80357"/>
              <a:buFont typeface="Wingdings"/>
              <a:buChar char=""/>
              <a:tabLst>
                <a:tab pos="355600" algn="l"/>
                <a:tab pos="356235" algn="l"/>
              </a:tabLst>
            </a:pPr>
            <a:r>
              <a:rPr sz="2800" b="1" spc="-5" dirty="0">
                <a:solidFill>
                  <a:srgbClr val="FFFFFF"/>
                </a:solidFill>
                <a:latin typeface="Trebuchet MS"/>
                <a:cs typeface="Trebuchet MS"/>
              </a:rPr>
              <a:t>The level of </a:t>
            </a:r>
            <a:r>
              <a:rPr sz="2800" b="1" spc="-10" dirty="0">
                <a:solidFill>
                  <a:srgbClr val="FFFFFF"/>
                </a:solidFill>
                <a:latin typeface="Trebuchet MS"/>
                <a:cs typeface="Trebuchet MS"/>
              </a:rPr>
              <a:t>aspiration </a:t>
            </a:r>
            <a:r>
              <a:rPr sz="2800" b="1" spc="-5" dirty="0">
                <a:solidFill>
                  <a:srgbClr val="FFFFFF"/>
                </a:solidFill>
                <a:latin typeface="Trebuchet MS"/>
                <a:cs typeface="Trebuchet MS"/>
              </a:rPr>
              <a:t>and achievement</a:t>
            </a:r>
            <a:r>
              <a:rPr sz="2800" b="1" spc="25" dirty="0">
                <a:solidFill>
                  <a:srgbClr val="FFFFFF"/>
                </a:solidFill>
                <a:latin typeface="Trebuchet MS"/>
                <a:cs typeface="Trebuchet MS"/>
              </a:rPr>
              <a:t> </a:t>
            </a:r>
            <a:r>
              <a:rPr sz="2800" b="1" spc="-10" dirty="0">
                <a:solidFill>
                  <a:srgbClr val="FFFFFF"/>
                </a:solidFill>
                <a:latin typeface="Trebuchet MS"/>
                <a:cs typeface="Trebuchet MS"/>
              </a:rPr>
              <a:t>motivation</a:t>
            </a:r>
            <a:endParaRPr sz="2800">
              <a:latin typeface="Trebuchet MS"/>
              <a:cs typeface="Trebuchet MS"/>
            </a:endParaRPr>
          </a:p>
          <a:p>
            <a:pPr marL="355600" indent="-342900">
              <a:lnSpc>
                <a:spcPct val="100000"/>
              </a:lnSpc>
              <a:spcBef>
                <a:spcPts val="1010"/>
              </a:spcBef>
              <a:buClr>
                <a:srgbClr val="D24717"/>
              </a:buClr>
              <a:buSzPct val="80357"/>
              <a:buFont typeface="Wingdings"/>
              <a:buChar char=""/>
              <a:tabLst>
                <a:tab pos="355600" algn="l"/>
                <a:tab pos="356235" algn="l"/>
              </a:tabLst>
            </a:pPr>
            <a:r>
              <a:rPr sz="2800" b="1" spc="-10" dirty="0">
                <a:solidFill>
                  <a:srgbClr val="FFFFFF"/>
                </a:solidFill>
                <a:latin typeface="Trebuchet MS"/>
                <a:cs typeface="Trebuchet MS"/>
              </a:rPr>
              <a:t>Goal </a:t>
            </a:r>
            <a:r>
              <a:rPr sz="2800" b="1" spc="-5" dirty="0">
                <a:solidFill>
                  <a:srgbClr val="FFFFFF"/>
                </a:solidFill>
                <a:latin typeface="Trebuchet MS"/>
                <a:cs typeface="Trebuchet MS"/>
              </a:rPr>
              <a:t>of </a:t>
            </a:r>
            <a:r>
              <a:rPr sz="2800" b="1" spc="-10" dirty="0">
                <a:solidFill>
                  <a:srgbClr val="FFFFFF"/>
                </a:solidFill>
                <a:latin typeface="Trebuchet MS"/>
                <a:cs typeface="Trebuchet MS"/>
              </a:rPr>
              <a:t>life</a:t>
            </a:r>
            <a:endParaRPr sz="2800">
              <a:latin typeface="Trebuchet MS"/>
              <a:cs typeface="Trebuchet MS"/>
            </a:endParaRPr>
          </a:p>
          <a:p>
            <a:pPr marL="355600" indent="-342900">
              <a:lnSpc>
                <a:spcPct val="100000"/>
              </a:lnSpc>
              <a:spcBef>
                <a:spcPts val="994"/>
              </a:spcBef>
              <a:buClr>
                <a:srgbClr val="D24717"/>
              </a:buClr>
              <a:buSzPct val="80357"/>
              <a:buFont typeface="Wingdings"/>
              <a:buChar char=""/>
              <a:tabLst>
                <a:tab pos="355600" algn="l"/>
                <a:tab pos="356235" algn="l"/>
              </a:tabLst>
            </a:pPr>
            <a:r>
              <a:rPr sz="2800" b="1" spc="-5" dirty="0">
                <a:solidFill>
                  <a:srgbClr val="FFFFFF"/>
                </a:solidFill>
                <a:latin typeface="Trebuchet MS"/>
                <a:cs typeface="Trebuchet MS"/>
              </a:rPr>
              <a:t>Readiness and will</a:t>
            </a:r>
            <a:r>
              <a:rPr sz="2800" b="1" spc="-10" dirty="0">
                <a:solidFill>
                  <a:srgbClr val="FFFFFF"/>
                </a:solidFill>
                <a:latin typeface="Trebuchet MS"/>
                <a:cs typeface="Trebuchet MS"/>
              </a:rPr>
              <a:t> </a:t>
            </a:r>
            <a:r>
              <a:rPr sz="2800" b="1" spc="-5" dirty="0">
                <a:solidFill>
                  <a:srgbClr val="FFFFFF"/>
                </a:solidFill>
                <a:latin typeface="Trebuchet MS"/>
                <a:cs typeface="Trebuchet MS"/>
              </a:rPr>
              <a:t>power</a:t>
            </a:r>
            <a:endParaRPr sz="2800">
              <a:latin typeface="Trebuchet MS"/>
              <a:cs typeface="Trebuchet M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05563" y="669417"/>
            <a:ext cx="9339580" cy="6175408"/>
          </a:xfrm>
          <a:prstGeom prst="rect">
            <a:avLst/>
          </a:prstGeom>
        </p:spPr>
        <p:txBody>
          <a:bodyPr vert="horz" wrap="square" lIns="0" tIns="12065" rIns="0" bIns="0" rtlCol="0">
            <a:spAutoFit/>
          </a:bodyPr>
          <a:lstStyle/>
          <a:p>
            <a:pPr marL="455930" indent="-443230">
              <a:lnSpc>
                <a:spcPct val="100000"/>
              </a:lnSpc>
              <a:spcBef>
                <a:spcPts val="95"/>
              </a:spcBef>
              <a:buClr>
                <a:srgbClr val="D24717"/>
              </a:buClr>
              <a:buSzPct val="80357"/>
              <a:buFont typeface="Wingdings"/>
              <a:buChar char=""/>
              <a:tabLst>
                <a:tab pos="455930" algn="l"/>
                <a:tab pos="456565" algn="l"/>
              </a:tabLst>
            </a:pPr>
            <a:r>
              <a:rPr sz="2800" b="1" spc="-50" dirty="0">
                <a:solidFill>
                  <a:srgbClr val="FFFFFF"/>
                </a:solidFill>
                <a:latin typeface="Trebuchet MS"/>
                <a:cs typeface="Trebuchet MS"/>
              </a:rPr>
              <a:t>Teacher </a:t>
            </a:r>
            <a:r>
              <a:rPr sz="2800" b="1" spc="-5" dirty="0">
                <a:solidFill>
                  <a:srgbClr val="FFFFFF"/>
                </a:solidFill>
                <a:latin typeface="Trebuchet MS"/>
                <a:cs typeface="Trebuchet MS"/>
              </a:rPr>
              <a:t>Related </a:t>
            </a:r>
            <a:r>
              <a:rPr sz="2800" b="1" spc="-30" dirty="0">
                <a:solidFill>
                  <a:srgbClr val="FFFFFF"/>
                </a:solidFill>
                <a:latin typeface="Trebuchet MS"/>
                <a:cs typeface="Trebuchet MS"/>
              </a:rPr>
              <a:t>Factor</a:t>
            </a:r>
            <a:r>
              <a:rPr sz="2800" b="1" spc="85" dirty="0">
                <a:solidFill>
                  <a:srgbClr val="FFFFFF"/>
                </a:solidFill>
                <a:latin typeface="Trebuchet MS"/>
                <a:cs typeface="Trebuchet MS"/>
              </a:rPr>
              <a:t> </a:t>
            </a:r>
            <a:r>
              <a:rPr sz="2800" b="1" spc="-5" dirty="0">
                <a:solidFill>
                  <a:srgbClr val="FFFFFF"/>
                </a:solidFill>
                <a:latin typeface="Trebuchet MS"/>
                <a:cs typeface="Trebuchet MS"/>
              </a:rPr>
              <a:t>–</a:t>
            </a:r>
            <a:endParaRPr sz="2800" dirty="0">
              <a:latin typeface="Trebuchet MS"/>
              <a:cs typeface="Trebuchet MS"/>
            </a:endParaRPr>
          </a:p>
          <a:p>
            <a:pPr>
              <a:lnSpc>
                <a:spcPct val="100000"/>
              </a:lnSpc>
              <a:spcBef>
                <a:spcPts val="15"/>
              </a:spcBef>
            </a:pPr>
            <a:endParaRPr sz="4650" dirty="0">
              <a:latin typeface="Times New Roman"/>
              <a:cs typeface="Times New Roman"/>
            </a:endParaRPr>
          </a:p>
          <a:p>
            <a:pPr marL="462280" indent="-449580">
              <a:lnSpc>
                <a:spcPct val="100000"/>
              </a:lnSpc>
              <a:buClr>
                <a:srgbClr val="D24717"/>
              </a:buClr>
              <a:buSzPct val="80357"/>
              <a:buFont typeface="Wingdings"/>
              <a:buChar char=""/>
              <a:tabLst>
                <a:tab pos="461645" algn="l"/>
                <a:tab pos="462280" algn="l"/>
              </a:tabLst>
            </a:pPr>
            <a:r>
              <a:rPr sz="2800" b="1" spc="-10" dirty="0">
                <a:solidFill>
                  <a:srgbClr val="FFFFFF"/>
                </a:solidFill>
                <a:latin typeface="Trebuchet MS"/>
                <a:cs typeface="Trebuchet MS"/>
              </a:rPr>
              <a:t>mastery </a:t>
            </a:r>
            <a:r>
              <a:rPr sz="2800" b="1" spc="-5" dirty="0">
                <a:solidFill>
                  <a:srgbClr val="FFFFFF"/>
                </a:solidFill>
                <a:latin typeface="Trebuchet MS"/>
                <a:cs typeface="Trebuchet MS"/>
              </a:rPr>
              <a:t>over the subject</a:t>
            </a:r>
            <a:r>
              <a:rPr sz="2800" b="1" spc="30" dirty="0">
                <a:solidFill>
                  <a:srgbClr val="FFFFFF"/>
                </a:solidFill>
                <a:latin typeface="Trebuchet MS"/>
                <a:cs typeface="Trebuchet MS"/>
              </a:rPr>
              <a:t> </a:t>
            </a:r>
            <a:r>
              <a:rPr sz="2800" b="1" spc="-10" dirty="0">
                <a:solidFill>
                  <a:srgbClr val="FFFFFF"/>
                </a:solidFill>
                <a:latin typeface="Trebuchet MS"/>
                <a:cs typeface="Trebuchet MS"/>
              </a:rPr>
              <a:t>matter</a:t>
            </a:r>
            <a:endParaRPr sz="2800" dirty="0">
              <a:latin typeface="Trebuchet MS"/>
              <a:cs typeface="Trebuchet MS"/>
            </a:endParaRPr>
          </a:p>
          <a:p>
            <a:pPr>
              <a:lnSpc>
                <a:spcPct val="100000"/>
              </a:lnSpc>
              <a:spcBef>
                <a:spcPts val="15"/>
              </a:spcBef>
              <a:buClr>
                <a:srgbClr val="D24717"/>
              </a:buClr>
              <a:buFont typeface="Wingdings"/>
              <a:buChar char=""/>
            </a:pPr>
            <a:endParaRPr sz="4650" dirty="0">
              <a:latin typeface="Times New Roman"/>
              <a:cs typeface="Times New Roman"/>
            </a:endParaRPr>
          </a:p>
          <a:p>
            <a:pPr marL="355600" indent="-342900">
              <a:lnSpc>
                <a:spcPct val="100000"/>
              </a:lnSpc>
              <a:spcBef>
                <a:spcPts val="5"/>
              </a:spcBef>
              <a:buClr>
                <a:srgbClr val="D24717"/>
              </a:buClr>
              <a:buSzPct val="80357"/>
              <a:buFont typeface="Wingdings"/>
              <a:buChar char=""/>
              <a:tabLst>
                <a:tab pos="354965" algn="l"/>
                <a:tab pos="355600" algn="l"/>
              </a:tabLst>
            </a:pPr>
            <a:r>
              <a:rPr sz="2800" b="1" spc="-5" dirty="0">
                <a:solidFill>
                  <a:srgbClr val="FFFFFF"/>
                </a:solidFill>
                <a:latin typeface="Trebuchet MS"/>
                <a:cs typeface="Trebuchet MS"/>
              </a:rPr>
              <a:t>Art and skill</a:t>
            </a:r>
            <a:r>
              <a:rPr sz="2800" b="1" spc="-10" dirty="0">
                <a:solidFill>
                  <a:srgbClr val="FFFFFF"/>
                </a:solidFill>
                <a:latin typeface="Trebuchet MS"/>
                <a:cs typeface="Trebuchet MS"/>
              </a:rPr>
              <a:t> </a:t>
            </a:r>
            <a:r>
              <a:rPr sz="2800" b="1" spc="-5" dirty="0">
                <a:solidFill>
                  <a:srgbClr val="FFFFFF"/>
                </a:solidFill>
                <a:latin typeface="Trebuchet MS"/>
                <a:cs typeface="Trebuchet MS"/>
              </a:rPr>
              <a:t>teaching</a:t>
            </a:r>
            <a:endParaRPr sz="2800" dirty="0">
              <a:latin typeface="Trebuchet MS"/>
              <a:cs typeface="Trebuchet MS"/>
            </a:endParaRPr>
          </a:p>
          <a:p>
            <a:pPr>
              <a:lnSpc>
                <a:spcPct val="100000"/>
              </a:lnSpc>
              <a:spcBef>
                <a:spcPts val="5"/>
              </a:spcBef>
              <a:buClr>
                <a:srgbClr val="D24717"/>
              </a:buClr>
              <a:buFont typeface="Wingdings"/>
              <a:buChar char=""/>
            </a:pPr>
            <a:endParaRPr sz="4650" dirty="0">
              <a:latin typeface="Times New Roman"/>
              <a:cs typeface="Times New Roman"/>
            </a:endParaRPr>
          </a:p>
          <a:p>
            <a:pPr marL="355600" indent="-342900">
              <a:lnSpc>
                <a:spcPct val="100000"/>
              </a:lnSpc>
              <a:buClr>
                <a:srgbClr val="D24717"/>
              </a:buClr>
              <a:buSzPct val="80357"/>
              <a:buFont typeface="Wingdings"/>
              <a:buChar char=""/>
              <a:tabLst>
                <a:tab pos="354965" algn="l"/>
                <a:tab pos="355600" algn="l"/>
              </a:tabLst>
            </a:pPr>
            <a:r>
              <a:rPr sz="2800" b="1" spc="-15" dirty="0">
                <a:solidFill>
                  <a:srgbClr val="FFFFFF"/>
                </a:solidFill>
                <a:latin typeface="Trebuchet MS"/>
                <a:cs typeface="Trebuchet MS"/>
              </a:rPr>
              <a:t>Personality </a:t>
            </a:r>
            <a:r>
              <a:rPr sz="2800" b="1" spc="-20" dirty="0">
                <a:solidFill>
                  <a:srgbClr val="FFFFFF"/>
                </a:solidFill>
                <a:latin typeface="Trebuchet MS"/>
                <a:cs typeface="Trebuchet MS"/>
              </a:rPr>
              <a:t>traits </a:t>
            </a:r>
            <a:r>
              <a:rPr sz="2800" b="1" spc="-5" dirty="0">
                <a:solidFill>
                  <a:srgbClr val="FFFFFF"/>
                </a:solidFill>
                <a:latin typeface="Trebuchet MS"/>
                <a:cs typeface="Trebuchet MS"/>
              </a:rPr>
              <a:t>and </a:t>
            </a:r>
            <a:r>
              <a:rPr sz="2800" b="1" dirty="0">
                <a:solidFill>
                  <a:srgbClr val="FFFFFF"/>
                </a:solidFill>
                <a:latin typeface="Trebuchet MS"/>
                <a:cs typeface="Trebuchet MS"/>
              </a:rPr>
              <a:t>behaviour </a:t>
            </a:r>
            <a:r>
              <a:rPr sz="2800" b="1" spc="-5" dirty="0">
                <a:solidFill>
                  <a:srgbClr val="FFFFFF"/>
                </a:solidFill>
                <a:latin typeface="Trebuchet MS"/>
                <a:cs typeface="Trebuchet MS"/>
              </a:rPr>
              <a:t>of </a:t>
            </a:r>
            <a:r>
              <a:rPr sz="2800" b="1" spc="-10" dirty="0">
                <a:solidFill>
                  <a:srgbClr val="FFFFFF"/>
                </a:solidFill>
                <a:latin typeface="Trebuchet MS"/>
                <a:cs typeface="Trebuchet MS"/>
              </a:rPr>
              <a:t>the</a:t>
            </a:r>
            <a:r>
              <a:rPr sz="2800" b="1" spc="55" dirty="0">
                <a:solidFill>
                  <a:srgbClr val="FFFFFF"/>
                </a:solidFill>
                <a:latin typeface="Trebuchet MS"/>
                <a:cs typeface="Trebuchet MS"/>
              </a:rPr>
              <a:t> </a:t>
            </a:r>
            <a:r>
              <a:rPr sz="2800" b="1" spc="-10" dirty="0">
                <a:solidFill>
                  <a:srgbClr val="FFFFFF"/>
                </a:solidFill>
                <a:latin typeface="Trebuchet MS"/>
                <a:cs typeface="Trebuchet MS"/>
              </a:rPr>
              <a:t>teacher</a:t>
            </a:r>
            <a:endParaRPr sz="2800" dirty="0">
              <a:latin typeface="Trebuchet MS"/>
              <a:cs typeface="Trebuchet MS"/>
            </a:endParaRPr>
          </a:p>
          <a:p>
            <a:pPr>
              <a:lnSpc>
                <a:spcPct val="100000"/>
              </a:lnSpc>
              <a:spcBef>
                <a:spcPts val="10"/>
              </a:spcBef>
              <a:buClr>
                <a:srgbClr val="D24717"/>
              </a:buClr>
              <a:buFont typeface="Wingdings"/>
              <a:buChar char=""/>
            </a:pPr>
            <a:endParaRPr sz="4650" dirty="0">
              <a:latin typeface="Times New Roman"/>
              <a:cs typeface="Times New Roman"/>
            </a:endParaRPr>
          </a:p>
          <a:p>
            <a:pPr marL="355600" indent="-342900">
              <a:lnSpc>
                <a:spcPct val="100000"/>
              </a:lnSpc>
              <a:buClr>
                <a:srgbClr val="D24717"/>
              </a:buClr>
              <a:buSzPct val="80357"/>
              <a:buFont typeface="Wingdings"/>
              <a:buChar char=""/>
              <a:tabLst>
                <a:tab pos="354965" algn="l"/>
                <a:tab pos="355600" algn="l"/>
              </a:tabLst>
            </a:pPr>
            <a:r>
              <a:rPr sz="2800" b="1" spc="-5" dirty="0">
                <a:solidFill>
                  <a:srgbClr val="FFFFFF"/>
                </a:solidFill>
                <a:latin typeface="Trebuchet MS"/>
                <a:cs typeface="Trebuchet MS"/>
              </a:rPr>
              <a:t>Level of adjustment and mental health of the</a:t>
            </a:r>
            <a:r>
              <a:rPr sz="2800" b="1" spc="90" dirty="0">
                <a:solidFill>
                  <a:srgbClr val="FFFFFF"/>
                </a:solidFill>
                <a:latin typeface="Trebuchet MS"/>
                <a:cs typeface="Trebuchet MS"/>
              </a:rPr>
              <a:t> </a:t>
            </a:r>
            <a:r>
              <a:rPr sz="2800" b="1" spc="-10" dirty="0">
                <a:solidFill>
                  <a:srgbClr val="FFFFFF"/>
                </a:solidFill>
                <a:latin typeface="Trebuchet MS"/>
                <a:cs typeface="Trebuchet MS"/>
              </a:rPr>
              <a:t>teacher</a:t>
            </a:r>
            <a:endParaRPr sz="2800" dirty="0">
              <a:latin typeface="Trebuchet MS"/>
              <a:cs typeface="Trebuchet MS"/>
            </a:endParaRPr>
          </a:p>
          <a:p>
            <a:pPr>
              <a:lnSpc>
                <a:spcPct val="100000"/>
              </a:lnSpc>
              <a:spcBef>
                <a:spcPts val="15"/>
              </a:spcBef>
              <a:buClr>
                <a:srgbClr val="D24717"/>
              </a:buClr>
              <a:buFont typeface="Wingdings"/>
              <a:buChar char=""/>
            </a:pPr>
            <a:endParaRPr sz="4650" dirty="0">
              <a:latin typeface="Times New Roman"/>
              <a:cs typeface="Times New Roman"/>
            </a:endParaRPr>
          </a:p>
          <a:p>
            <a:pPr marL="355600" indent="-342900">
              <a:lnSpc>
                <a:spcPct val="100000"/>
              </a:lnSpc>
              <a:buClr>
                <a:srgbClr val="D24717"/>
              </a:buClr>
              <a:buSzPct val="80357"/>
              <a:buFont typeface="Wingdings"/>
              <a:buChar char=""/>
              <a:tabLst>
                <a:tab pos="354965" algn="l"/>
                <a:tab pos="355600" algn="l"/>
              </a:tabLst>
            </a:pPr>
            <a:r>
              <a:rPr sz="2800" b="1" spc="-60" dirty="0">
                <a:solidFill>
                  <a:srgbClr val="FFFFFF"/>
                </a:solidFill>
                <a:latin typeface="Trebuchet MS"/>
                <a:cs typeface="Trebuchet MS"/>
              </a:rPr>
              <a:t>Type </a:t>
            </a:r>
            <a:r>
              <a:rPr sz="2800" b="1" spc="-5" dirty="0">
                <a:solidFill>
                  <a:srgbClr val="FFFFFF"/>
                </a:solidFill>
                <a:latin typeface="Trebuchet MS"/>
                <a:cs typeface="Trebuchet MS"/>
              </a:rPr>
              <a:t>of </a:t>
            </a:r>
            <a:r>
              <a:rPr sz="2800" b="1" spc="-10" dirty="0">
                <a:solidFill>
                  <a:srgbClr val="FFFFFF"/>
                </a:solidFill>
                <a:latin typeface="Trebuchet MS"/>
                <a:cs typeface="Trebuchet MS"/>
              </a:rPr>
              <a:t>discipline </a:t>
            </a:r>
            <a:r>
              <a:rPr sz="2800" b="1" spc="-5" dirty="0">
                <a:solidFill>
                  <a:srgbClr val="FFFFFF"/>
                </a:solidFill>
                <a:latin typeface="Trebuchet MS"/>
                <a:cs typeface="Trebuchet MS"/>
              </a:rPr>
              <a:t>and </a:t>
            </a:r>
            <a:r>
              <a:rPr sz="2800" b="1" spc="-15" dirty="0">
                <a:solidFill>
                  <a:srgbClr val="FFFFFF"/>
                </a:solidFill>
                <a:latin typeface="Trebuchet MS"/>
                <a:cs typeface="Trebuchet MS"/>
              </a:rPr>
              <a:t>interaction </a:t>
            </a:r>
            <a:r>
              <a:rPr sz="2800" b="1" spc="-10" dirty="0">
                <a:solidFill>
                  <a:srgbClr val="FFFFFF"/>
                </a:solidFill>
                <a:latin typeface="Trebuchet MS"/>
                <a:cs typeface="Trebuchet MS"/>
              </a:rPr>
              <a:t>maintained </a:t>
            </a:r>
            <a:r>
              <a:rPr sz="2800" b="1" spc="-5" dirty="0">
                <a:solidFill>
                  <a:srgbClr val="FFFFFF"/>
                </a:solidFill>
                <a:latin typeface="Trebuchet MS"/>
                <a:cs typeface="Trebuchet MS"/>
              </a:rPr>
              <a:t>by</a:t>
            </a:r>
            <a:r>
              <a:rPr sz="2800" b="1" spc="150" dirty="0">
                <a:solidFill>
                  <a:srgbClr val="FFFFFF"/>
                </a:solidFill>
                <a:latin typeface="Trebuchet MS"/>
                <a:cs typeface="Trebuchet MS"/>
              </a:rPr>
              <a:t> </a:t>
            </a:r>
            <a:r>
              <a:rPr sz="2800" b="1" spc="-10" dirty="0">
                <a:solidFill>
                  <a:srgbClr val="FFFFFF"/>
                </a:solidFill>
                <a:latin typeface="Trebuchet MS"/>
                <a:cs typeface="Trebuchet MS"/>
              </a:rPr>
              <a:t>the</a:t>
            </a:r>
            <a:endParaRPr sz="2800" dirty="0">
              <a:latin typeface="Trebuchet MS"/>
              <a:cs typeface="Trebuchet M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16946" y="359748"/>
            <a:ext cx="9801225" cy="4557017"/>
          </a:xfrm>
          <a:prstGeom prst="rect">
            <a:avLst/>
          </a:prstGeom>
        </p:spPr>
        <p:txBody>
          <a:bodyPr vert="horz" wrap="square" lIns="0" tIns="12065" rIns="0" bIns="0" rtlCol="0">
            <a:spAutoFit/>
          </a:bodyPr>
          <a:lstStyle/>
          <a:p>
            <a:pPr marL="2926715" indent="-342900">
              <a:lnSpc>
                <a:spcPct val="100000"/>
              </a:lnSpc>
              <a:spcBef>
                <a:spcPts val="95"/>
              </a:spcBef>
              <a:buClr>
                <a:srgbClr val="D24717"/>
              </a:buClr>
              <a:buSzPct val="80357"/>
              <a:buFont typeface="Wingdings"/>
              <a:buChar char=""/>
              <a:tabLst>
                <a:tab pos="2927350" algn="l"/>
              </a:tabLst>
            </a:pPr>
            <a:r>
              <a:rPr sz="2800" b="1" spc="-10" dirty="0">
                <a:solidFill>
                  <a:srgbClr val="FFFFFF"/>
                </a:solidFill>
                <a:latin typeface="Arial Black"/>
                <a:cs typeface="Arial Black"/>
              </a:rPr>
              <a:t>Contents </a:t>
            </a:r>
            <a:r>
              <a:rPr sz="2800" b="1" spc="-25" dirty="0">
                <a:solidFill>
                  <a:srgbClr val="FFFFFF"/>
                </a:solidFill>
                <a:latin typeface="Arial Black"/>
                <a:cs typeface="Arial Black"/>
              </a:rPr>
              <a:t>Related</a:t>
            </a:r>
            <a:r>
              <a:rPr sz="2800" b="1" spc="25" dirty="0">
                <a:solidFill>
                  <a:srgbClr val="FFFFFF"/>
                </a:solidFill>
                <a:latin typeface="Arial Black"/>
                <a:cs typeface="Arial Black"/>
              </a:rPr>
              <a:t> </a:t>
            </a:r>
            <a:r>
              <a:rPr sz="2800" b="1" spc="-20" dirty="0">
                <a:solidFill>
                  <a:srgbClr val="FFFFFF"/>
                </a:solidFill>
                <a:latin typeface="Arial Black"/>
                <a:cs typeface="Arial Black"/>
              </a:rPr>
              <a:t>Factor-</a:t>
            </a:r>
            <a:endParaRPr sz="2800" dirty="0">
              <a:latin typeface="Arial Black"/>
              <a:cs typeface="Arial Black"/>
            </a:endParaRPr>
          </a:p>
          <a:p>
            <a:pPr>
              <a:lnSpc>
                <a:spcPct val="100000"/>
              </a:lnSpc>
            </a:pPr>
            <a:endParaRPr sz="3900" dirty="0">
              <a:latin typeface="Times New Roman"/>
              <a:cs typeface="Times New Roman"/>
            </a:endParaRPr>
          </a:p>
          <a:p>
            <a:pPr marL="355600" indent="-342900">
              <a:lnSpc>
                <a:spcPct val="100000"/>
              </a:lnSpc>
              <a:spcBef>
                <a:spcPts val="2835"/>
              </a:spcBef>
              <a:buClr>
                <a:srgbClr val="D24717"/>
              </a:buClr>
              <a:buSzPct val="80357"/>
              <a:buFont typeface="Wingdings"/>
              <a:buChar char=""/>
              <a:tabLst>
                <a:tab pos="355600" algn="l"/>
                <a:tab pos="356235" algn="l"/>
              </a:tabLst>
            </a:pPr>
            <a:r>
              <a:rPr sz="2800" b="1" spc="-10" dirty="0">
                <a:solidFill>
                  <a:srgbClr val="FFFFFF"/>
                </a:solidFill>
                <a:latin typeface="Arial Black"/>
                <a:cs typeface="Arial Black"/>
              </a:rPr>
              <a:t>Nature </a:t>
            </a:r>
            <a:r>
              <a:rPr sz="2800" b="1" spc="-5" dirty="0">
                <a:solidFill>
                  <a:srgbClr val="FFFFFF"/>
                </a:solidFill>
                <a:latin typeface="Arial Black"/>
                <a:cs typeface="Arial Black"/>
              </a:rPr>
              <a:t>of </a:t>
            </a:r>
            <a:r>
              <a:rPr sz="2800" b="1" spc="-10" dirty="0">
                <a:solidFill>
                  <a:srgbClr val="FFFFFF"/>
                </a:solidFill>
                <a:latin typeface="Arial Black"/>
                <a:cs typeface="Arial Black"/>
              </a:rPr>
              <a:t>the contents </a:t>
            </a:r>
            <a:r>
              <a:rPr sz="2800" b="1" spc="-5" dirty="0">
                <a:solidFill>
                  <a:srgbClr val="FFFFFF"/>
                </a:solidFill>
                <a:latin typeface="Arial Black"/>
                <a:cs typeface="Arial Black"/>
              </a:rPr>
              <a:t>or </a:t>
            </a:r>
            <a:r>
              <a:rPr sz="2800" b="1" spc="5" dirty="0">
                <a:solidFill>
                  <a:srgbClr val="FFFFFF"/>
                </a:solidFill>
                <a:latin typeface="Arial Black"/>
                <a:cs typeface="Arial Black"/>
              </a:rPr>
              <a:t>learning</a:t>
            </a:r>
            <a:r>
              <a:rPr sz="2800" b="1" spc="204" dirty="0">
                <a:solidFill>
                  <a:srgbClr val="FFFFFF"/>
                </a:solidFill>
                <a:latin typeface="Arial Black"/>
                <a:cs typeface="Arial Black"/>
              </a:rPr>
              <a:t> </a:t>
            </a:r>
            <a:r>
              <a:rPr sz="2800" b="1" spc="-20" dirty="0">
                <a:solidFill>
                  <a:srgbClr val="FFFFFF"/>
                </a:solidFill>
                <a:latin typeface="Arial Black"/>
                <a:cs typeface="Arial Black"/>
              </a:rPr>
              <a:t>experience</a:t>
            </a:r>
            <a:endParaRPr sz="2800" dirty="0">
              <a:latin typeface="Arial Black"/>
              <a:cs typeface="Arial Black"/>
            </a:endParaRPr>
          </a:p>
          <a:p>
            <a:pPr>
              <a:lnSpc>
                <a:spcPct val="100000"/>
              </a:lnSpc>
              <a:spcBef>
                <a:spcPts val="5"/>
              </a:spcBef>
              <a:buClr>
                <a:srgbClr val="D24717"/>
              </a:buClr>
              <a:buFont typeface="Wingdings"/>
              <a:buChar char=""/>
            </a:pPr>
            <a:endParaRPr sz="4650" dirty="0">
              <a:latin typeface="Times New Roman"/>
              <a:cs typeface="Times New Roman"/>
            </a:endParaRPr>
          </a:p>
          <a:p>
            <a:pPr marL="355600" indent="-342900">
              <a:lnSpc>
                <a:spcPct val="100000"/>
              </a:lnSpc>
              <a:buClr>
                <a:srgbClr val="D24717"/>
              </a:buClr>
              <a:buSzPct val="80357"/>
              <a:buFont typeface="Wingdings"/>
              <a:buChar char=""/>
              <a:tabLst>
                <a:tab pos="355600" algn="l"/>
                <a:tab pos="356235" algn="l"/>
              </a:tabLst>
            </a:pPr>
            <a:r>
              <a:rPr sz="2800" b="1" spc="-10" dirty="0">
                <a:solidFill>
                  <a:srgbClr val="FFFFFF"/>
                </a:solidFill>
                <a:latin typeface="Arial Black"/>
                <a:cs typeface="Arial Black"/>
              </a:rPr>
              <a:t>Selection </a:t>
            </a:r>
            <a:r>
              <a:rPr sz="2800" b="1" spc="-5" dirty="0">
                <a:solidFill>
                  <a:srgbClr val="FFFFFF"/>
                </a:solidFill>
                <a:latin typeface="Arial Black"/>
                <a:cs typeface="Arial Black"/>
              </a:rPr>
              <a:t>of the </a:t>
            </a:r>
            <a:r>
              <a:rPr sz="2800" b="1" spc="-10" dirty="0">
                <a:solidFill>
                  <a:srgbClr val="FFFFFF"/>
                </a:solidFill>
                <a:latin typeface="Arial Black"/>
                <a:cs typeface="Arial Black"/>
              </a:rPr>
              <a:t>content </a:t>
            </a:r>
            <a:r>
              <a:rPr sz="2800" b="1" spc="-5" dirty="0">
                <a:solidFill>
                  <a:srgbClr val="FFFFFF"/>
                </a:solidFill>
                <a:latin typeface="Arial Black"/>
                <a:cs typeface="Arial Black"/>
              </a:rPr>
              <a:t>or </a:t>
            </a:r>
            <a:r>
              <a:rPr sz="2800" b="1" spc="5" dirty="0">
                <a:solidFill>
                  <a:srgbClr val="FFFFFF"/>
                </a:solidFill>
                <a:latin typeface="Arial Black"/>
                <a:cs typeface="Arial Black"/>
              </a:rPr>
              <a:t>learning</a:t>
            </a:r>
            <a:r>
              <a:rPr sz="2800" b="1" spc="250" dirty="0">
                <a:solidFill>
                  <a:srgbClr val="FFFFFF"/>
                </a:solidFill>
                <a:latin typeface="Arial Black"/>
                <a:cs typeface="Arial Black"/>
              </a:rPr>
              <a:t> </a:t>
            </a:r>
            <a:r>
              <a:rPr sz="2800" b="1" spc="-20" dirty="0">
                <a:solidFill>
                  <a:srgbClr val="FFFFFF"/>
                </a:solidFill>
                <a:latin typeface="Arial Black"/>
                <a:cs typeface="Arial Black"/>
              </a:rPr>
              <a:t>experiences</a:t>
            </a:r>
            <a:endParaRPr sz="2800" dirty="0">
              <a:latin typeface="Arial Black"/>
              <a:cs typeface="Arial Black"/>
            </a:endParaRPr>
          </a:p>
          <a:p>
            <a:pPr>
              <a:lnSpc>
                <a:spcPct val="100000"/>
              </a:lnSpc>
              <a:spcBef>
                <a:spcPts val="15"/>
              </a:spcBef>
              <a:buClr>
                <a:srgbClr val="D24717"/>
              </a:buClr>
              <a:buFont typeface="Wingdings"/>
              <a:buChar char=""/>
            </a:pPr>
            <a:endParaRPr sz="4650" dirty="0">
              <a:latin typeface="Times New Roman"/>
              <a:cs typeface="Times New Roman"/>
            </a:endParaRPr>
          </a:p>
          <a:p>
            <a:pPr marL="355600" marR="1626870" indent="-342900">
              <a:lnSpc>
                <a:spcPct val="100000"/>
              </a:lnSpc>
              <a:buClr>
                <a:srgbClr val="D24717"/>
              </a:buClr>
              <a:buSzPct val="80357"/>
              <a:buFont typeface="Wingdings"/>
              <a:buChar char=""/>
              <a:tabLst>
                <a:tab pos="355600" algn="l"/>
                <a:tab pos="356235" algn="l"/>
              </a:tabLst>
            </a:pPr>
            <a:r>
              <a:rPr sz="2800" b="1" spc="-5" dirty="0">
                <a:solidFill>
                  <a:srgbClr val="FFFFFF"/>
                </a:solidFill>
                <a:latin typeface="Arial Black"/>
                <a:cs typeface="Arial Black"/>
              </a:rPr>
              <a:t>Organisation of the </a:t>
            </a:r>
            <a:r>
              <a:rPr sz="2800" b="1" spc="-10" dirty="0">
                <a:solidFill>
                  <a:srgbClr val="FFFFFF"/>
                </a:solidFill>
                <a:latin typeface="Arial Black"/>
                <a:cs typeface="Arial Black"/>
              </a:rPr>
              <a:t>contents </a:t>
            </a:r>
            <a:r>
              <a:rPr sz="2800" b="1" spc="-5" dirty="0">
                <a:solidFill>
                  <a:srgbClr val="FFFFFF"/>
                </a:solidFill>
                <a:latin typeface="Arial Black"/>
                <a:cs typeface="Arial Black"/>
              </a:rPr>
              <a:t>or </a:t>
            </a:r>
            <a:r>
              <a:rPr sz="2800" b="1" spc="5" dirty="0">
                <a:solidFill>
                  <a:srgbClr val="FFFFFF"/>
                </a:solidFill>
                <a:latin typeface="Arial Black"/>
                <a:cs typeface="Arial Black"/>
              </a:rPr>
              <a:t>learning  </a:t>
            </a:r>
            <a:r>
              <a:rPr sz="2800" b="1" spc="-20" dirty="0">
                <a:solidFill>
                  <a:srgbClr val="FFFFFF"/>
                </a:solidFill>
                <a:latin typeface="Arial Black"/>
                <a:cs typeface="Arial Black"/>
              </a:rPr>
              <a:t>experience</a:t>
            </a:r>
            <a:endParaRPr sz="2800" dirty="0">
              <a:latin typeface="Arial Black"/>
              <a:cs typeface="Arial Black"/>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idx="1"/>
          </p:nvPr>
        </p:nvSpPr>
        <p:spPr>
          <a:xfrm>
            <a:off x="303379" y="838201"/>
            <a:ext cx="11585244" cy="3447098"/>
          </a:xfrm>
        </p:spPr>
        <p:txBody>
          <a:bodyPr>
            <a:normAutofit/>
          </a:bodyPr>
          <a:lstStyle/>
          <a:p>
            <a:r>
              <a:rPr lang="en-US" dirty="0" smtClean="0">
                <a:latin typeface="Trebuchet MS" pitchFamily="34" charset="0"/>
              </a:rPr>
              <a:t>External Factors:</a:t>
            </a:r>
          </a:p>
          <a:p>
            <a:pPr marL="514350" indent="-514350">
              <a:buFont typeface="+mj-lt"/>
              <a:buAutoNum type="arabicPeriod"/>
            </a:pPr>
            <a:r>
              <a:rPr lang="en-US" b="0" dirty="0" smtClean="0">
                <a:latin typeface="Trebuchet MS" pitchFamily="34" charset="0"/>
              </a:rPr>
              <a:t>Maturation “reflected in the readiness of child”</a:t>
            </a:r>
          </a:p>
          <a:p>
            <a:pPr marL="514350" indent="-514350">
              <a:buFont typeface="+mj-lt"/>
              <a:buAutoNum type="arabicPeriod"/>
            </a:pPr>
            <a:r>
              <a:rPr lang="en-US" b="0" dirty="0" smtClean="0">
                <a:latin typeface="Trebuchet MS" pitchFamily="34" charset="0"/>
              </a:rPr>
              <a:t>Intelligence “low grade intelligence associated with slow learning</a:t>
            </a:r>
          </a:p>
          <a:p>
            <a:pPr marL="514350" indent="-514350">
              <a:buFont typeface="+mj-lt"/>
              <a:buAutoNum type="arabicPeriod"/>
            </a:pPr>
            <a:r>
              <a:rPr lang="en-US" b="0" dirty="0" smtClean="0">
                <a:latin typeface="Trebuchet MS" pitchFamily="34" charset="0"/>
              </a:rPr>
              <a:t>Social background “individuals from well off families can learn more easily than those belong to poor family”</a:t>
            </a:r>
          </a:p>
          <a:p>
            <a:pPr marL="514350" indent="-514350">
              <a:buFont typeface="+mj-lt"/>
              <a:buAutoNum type="arabicPeriod"/>
            </a:pPr>
            <a:r>
              <a:rPr lang="en-US" b="0" dirty="0" smtClean="0">
                <a:latin typeface="Trebuchet MS" pitchFamily="34" charset="0"/>
              </a:rPr>
              <a:t>Health condition</a:t>
            </a:r>
          </a:p>
          <a:p>
            <a:pPr marL="514350" indent="-514350">
              <a:buFont typeface="+mj-lt"/>
              <a:buAutoNum type="arabicPeriod"/>
            </a:pPr>
            <a:r>
              <a:rPr lang="en-US" b="0" dirty="0" smtClean="0">
                <a:latin typeface="Trebuchet MS" pitchFamily="34" charset="0"/>
              </a:rPr>
              <a:t>Heredity</a:t>
            </a:r>
          </a:p>
          <a:p>
            <a:pPr marL="514350" indent="-514350">
              <a:buFont typeface="+mj-lt"/>
              <a:buAutoNum type="arabicPeriod"/>
            </a:pPr>
            <a:r>
              <a:rPr lang="en-US" b="0" dirty="0" smtClean="0">
                <a:latin typeface="Trebuchet MS" pitchFamily="34" charset="0"/>
              </a:rPr>
              <a:t>Environment of institution</a:t>
            </a:r>
            <a:endParaRPr lang="en-GB" b="0" dirty="0">
              <a:latin typeface="Trebuchet MS" pitchFamily="34" charset="0"/>
            </a:endParaRPr>
          </a:p>
        </p:txBody>
      </p:sp>
    </p:spTree>
    <p:extLst>
      <p:ext uri="{BB962C8B-B14F-4D97-AF65-F5344CB8AC3E}">
        <p14:creationId xmlns:p14="http://schemas.microsoft.com/office/powerpoint/2010/main" val="40718734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idx="1"/>
          </p:nvPr>
        </p:nvSpPr>
        <p:spPr>
          <a:xfrm>
            <a:off x="303379" y="838203"/>
            <a:ext cx="11585244" cy="4739759"/>
          </a:xfrm>
        </p:spPr>
        <p:txBody>
          <a:bodyPr>
            <a:normAutofit/>
          </a:bodyPr>
          <a:lstStyle/>
          <a:p>
            <a:r>
              <a:rPr lang="en-US" dirty="0" smtClean="0">
                <a:latin typeface="Trebuchet MS" pitchFamily="34" charset="0"/>
              </a:rPr>
              <a:t>Internal Factors:</a:t>
            </a:r>
          </a:p>
          <a:p>
            <a:pPr marL="514350" indent="-514350">
              <a:buFont typeface="+mj-lt"/>
              <a:buAutoNum type="arabicPeriod"/>
            </a:pPr>
            <a:r>
              <a:rPr lang="en-US" b="0" dirty="0" smtClean="0">
                <a:latin typeface="Trebuchet MS" pitchFamily="34" charset="0"/>
              </a:rPr>
              <a:t>Motivation</a:t>
            </a:r>
          </a:p>
          <a:p>
            <a:pPr marL="514350" indent="-514350">
              <a:buFont typeface="+mj-lt"/>
              <a:buAutoNum type="arabicPeriod"/>
            </a:pPr>
            <a:r>
              <a:rPr lang="en-US" b="0" dirty="0" smtClean="0">
                <a:latin typeface="Trebuchet MS" pitchFamily="34" charset="0"/>
              </a:rPr>
              <a:t>Clarity of presentation</a:t>
            </a:r>
          </a:p>
          <a:p>
            <a:pPr marL="514350" indent="-514350">
              <a:buFont typeface="+mj-lt"/>
              <a:buAutoNum type="arabicPeriod"/>
            </a:pPr>
            <a:r>
              <a:rPr lang="en-US" b="0" dirty="0" smtClean="0">
                <a:latin typeface="Trebuchet MS" pitchFamily="34" charset="0"/>
              </a:rPr>
              <a:t>Attention</a:t>
            </a:r>
          </a:p>
          <a:p>
            <a:pPr marL="514350" indent="-514350">
              <a:buFont typeface="+mj-lt"/>
              <a:buAutoNum type="arabicPeriod"/>
            </a:pPr>
            <a:r>
              <a:rPr lang="en-US" b="0" dirty="0" smtClean="0">
                <a:latin typeface="Trebuchet MS" pitchFamily="34" charset="0"/>
              </a:rPr>
              <a:t>Aptitude</a:t>
            </a:r>
          </a:p>
          <a:p>
            <a:pPr marL="514350" indent="-514350">
              <a:buFont typeface="+mj-lt"/>
              <a:buAutoNum type="arabicPeriod"/>
            </a:pPr>
            <a:r>
              <a:rPr lang="en-US" b="0" dirty="0" smtClean="0">
                <a:latin typeface="Trebuchet MS" pitchFamily="34" charset="0"/>
              </a:rPr>
              <a:t>Emotional condition “child should be praised when show good performance</a:t>
            </a:r>
          </a:p>
          <a:p>
            <a:pPr marL="514350" indent="-514350">
              <a:buFont typeface="+mj-lt"/>
              <a:buAutoNum type="arabicPeriod"/>
            </a:pPr>
            <a:r>
              <a:rPr lang="en-US" b="0" dirty="0" smtClean="0">
                <a:latin typeface="Trebuchet MS" pitchFamily="34" charset="0"/>
              </a:rPr>
              <a:t>Fatigue</a:t>
            </a:r>
          </a:p>
          <a:p>
            <a:pPr marL="514350" indent="-514350">
              <a:buFont typeface="+mj-lt"/>
              <a:buAutoNum type="arabicPeriod"/>
            </a:pPr>
            <a:r>
              <a:rPr lang="en-US" b="0" dirty="0" smtClean="0">
                <a:latin typeface="Trebuchet MS" pitchFamily="34" charset="0"/>
              </a:rPr>
              <a:t>Effective method of teaching</a:t>
            </a:r>
          </a:p>
          <a:p>
            <a:pPr marL="514350" indent="-514350">
              <a:buFont typeface="+mj-lt"/>
              <a:buAutoNum type="arabicPeriod"/>
            </a:pPr>
            <a:r>
              <a:rPr lang="en-US" b="0" dirty="0" smtClean="0">
                <a:latin typeface="Trebuchet MS" pitchFamily="34" charset="0"/>
              </a:rPr>
              <a:t>Goals set before students</a:t>
            </a:r>
          </a:p>
          <a:p>
            <a:pPr marL="514350" indent="-514350">
              <a:buFont typeface="+mj-lt"/>
              <a:buAutoNum type="arabicPeriod"/>
            </a:pPr>
            <a:r>
              <a:rPr lang="en-US" b="0" dirty="0" smtClean="0">
                <a:latin typeface="Trebuchet MS" pitchFamily="34" charset="0"/>
              </a:rPr>
              <a:t>Reinforcement </a:t>
            </a:r>
            <a:endParaRPr lang="en-GB" b="0" dirty="0">
              <a:latin typeface="Trebuchet MS" pitchFamily="34" charset="0"/>
            </a:endParaRPr>
          </a:p>
        </p:txBody>
      </p:sp>
    </p:spTree>
    <p:extLst>
      <p:ext uri="{BB962C8B-B14F-4D97-AF65-F5344CB8AC3E}">
        <p14:creationId xmlns:p14="http://schemas.microsoft.com/office/powerpoint/2010/main" val="29131667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14402" y="2057402"/>
            <a:ext cx="10203815" cy="950645"/>
          </a:xfrm>
          <a:prstGeom prst="rect">
            <a:avLst/>
          </a:prstGeom>
        </p:spPr>
        <p:txBody>
          <a:bodyPr vert="horz" wrap="square" lIns="0" tIns="104775" rIns="0" bIns="0" rtlCol="0">
            <a:spAutoFit/>
          </a:bodyPr>
          <a:lstStyle/>
          <a:p>
            <a:pPr marL="12700" marR="5080" algn="ctr">
              <a:lnSpc>
                <a:spcPct val="90000"/>
              </a:lnSpc>
              <a:spcBef>
                <a:spcPts val="825"/>
              </a:spcBef>
            </a:pPr>
            <a:r>
              <a:rPr lang="en-US" sz="6100" b="1" spc="-5" dirty="0" smtClean="0">
                <a:latin typeface="Trebuchet MS"/>
                <a:cs typeface="Trebuchet MS"/>
              </a:rPr>
              <a:t>L</a:t>
            </a:r>
            <a:r>
              <a:rPr sz="6100" b="1" spc="-5" dirty="0" smtClean="0">
                <a:latin typeface="Trebuchet MS"/>
                <a:cs typeface="Trebuchet MS"/>
              </a:rPr>
              <a:t>aws </a:t>
            </a:r>
            <a:r>
              <a:rPr sz="6100" b="1" spc="-5" dirty="0">
                <a:latin typeface="Trebuchet MS"/>
                <a:cs typeface="Trebuchet MS"/>
              </a:rPr>
              <a:t>of</a:t>
            </a:r>
            <a:r>
              <a:rPr sz="6100" b="1" spc="-30" dirty="0">
                <a:latin typeface="Trebuchet MS"/>
                <a:cs typeface="Trebuchet MS"/>
              </a:rPr>
              <a:t> </a:t>
            </a:r>
            <a:r>
              <a:rPr lang="en-US" sz="6100" b="1" spc="-30" dirty="0" smtClean="0">
                <a:latin typeface="Trebuchet MS"/>
                <a:cs typeface="Trebuchet MS"/>
              </a:rPr>
              <a:t>L</a:t>
            </a:r>
            <a:r>
              <a:rPr sz="6100" b="1" spc="-5" dirty="0" smtClean="0">
                <a:latin typeface="Trebuchet MS"/>
                <a:cs typeface="Trebuchet MS"/>
              </a:rPr>
              <a:t>earning</a:t>
            </a:r>
            <a:endParaRPr sz="6100" dirty="0">
              <a:latin typeface="Trebuchet MS"/>
              <a:cs typeface="Trebuchet M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70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24717">
              <a:alpha val="85096"/>
            </a:srgbClr>
          </a:solidFill>
        </p:spPr>
        <p:txBody>
          <a:bodyPr wrap="square" lIns="0" tIns="0" rIns="0" bIns="0" rtlCol="0"/>
          <a:lstStyle/>
          <a:p>
            <a:endParaRPr/>
          </a:p>
        </p:txBody>
      </p:sp>
      <p:sp>
        <p:nvSpPr>
          <p:cNvPr id="3" name="object 3"/>
          <p:cNvSpPr txBox="1">
            <a:spLocks noGrp="1"/>
          </p:cNvSpPr>
          <p:nvPr>
            <p:ph type="title"/>
          </p:nvPr>
        </p:nvSpPr>
        <p:spPr>
          <a:xfrm>
            <a:off x="2438402" y="304800"/>
            <a:ext cx="7526655" cy="505908"/>
          </a:xfrm>
          <a:prstGeom prst="rect">
            <a:avLst/>
          </a:prstGeom>
        </p:spPr>
        <p:txBody>
          <a:bodyPr vert="horz" wrap="square" lIns="0" tIns="13335" rIns="0" bIns="0" rtlCol="0">
            <a:spAutoFit/>
          </a:bodyPr>
          <a:lstStyle/>
          <a:p>
            <a:pPr marL="12700">
              <a:lnSpc>
                <a:spcPct val="100000"/>
              </a:lnSpc>
              <a:spcBef>
                <a:spcPts val="105"/>
              </a:spcBef>
              <a:tabLst>
                <a:tab pos="1718310" algn="l"/>
              </a:tabLst>
            </a:pPr>
            <a:r>
              <a:rPr sz="3200" dirty="0">
                <a:latin typeface="Trebuchet MS" pitchFamily="34" charset="0"/>
                <a:cs typeface="Arial Black"/>
              </a:rPr>
              <a:t>1)	Law of</a:t>
            </a:r>
            <a:r>
              <a:rPr sz="3200" spc="150" dirty="0">
                <a:latin typeface="Trebuchet MS" pitchFamily="34" charset="0"/>
                <a:cs typeface="Arial Black"/>
              </a:rPr>
              <a:t> </a:t>
            </a:r>
            <a:r>
              <a:rPr sz="3200" spc="-10" dirty="0">
                <a:latin typeface="Trebuchet MS" pitchFamily="34" charset="0"/>
                <a:cs typeface="Arial Black"/>
              </a:rPr>
              <a:t>Readiness:-</a:t>
            </a:r>
            <a:endParaRPr sz="3200" dirty="0">
              <a:latin typeface="Trebuchet MS" pitchFamily="34" charset="0"/>
              <a:cs typeface="Arial Black"/>
            </a:endParaRPr>
          </a:p>
        </p:txBody>
      </p:sp>
      <p:sp>
        <p:nvSpPr>
          <p:cNvPr id="4" name="object 4"/>
          <p:cNvSpPr txBox="1"/>
          <p:nvPr/>
        </p:nvSpPr>
        <p:spPr>
          <a:xfrm>
            <a:off x="155555" y="1063504"/>
            <a:ext cx="11122047" cy="3459922"/>
          </a:xfrm>
          <a:prstGeom prst="rect">
            <a:avLst/>
          </a:prstGeom>
        </p:spPr>
        <p:txBody>
          <a:bodyPr vert="horz" wrap="square" lIns="0" tIns="12700" rIns="0" bIns="0" rtlCol="0">
            <a:spAutoFit/>
          </a:bodyPr>
          <a:lstStyle/>
          <a:p>
            <a:pPr marL="250190" algn="just">
              <a:lnSpc>
                <a:spcPct val="100000"/>
              </a:lnSpc>
              <a:spcBef>
                <a:spcPts val="100"/>
              </a:spcBef>
            </a:pPr>
            <a:r>
              <a:rPr sz="3200" spc="10" dirty="0">
                <a:solidFill>
                  <a:srgbClr val="FFFFFF"/>
                </a:solidFill>
                <a:latin typeface="Trebuchet MS" pitchFamily="34" charset="0"/>
                <a:cs typeface="Arial Black"/>
              </a:rPr>
              <a:t>First </a:t>
            </a:r>
            <a:r>
              <a:rPr sz="3200" spc="25" dirty="0">
                <a:solidFill>
                  <a:srgbClr val="FFFFFF"/>
                </a:solidFill>
                <a:latin typeface="Trebuchet MS" pitchFamily="34" charset="0"/>
                <a:cs typeface="Arial Black"/>
              </a:rPr>
              <a:t>primary </a:t>
            </a:r>
            <a:r>
              <a:rPr sz="3200" spc="-5" dirty="0">
                <a:solidFill>
                  <a:srgbClr val="FFFFFF"/>
                </a:solidFill>
                <a:latin typeface="Trebuchet MS" pitchFamily="34" charset="0"/>
                <a:cs typeface="Arial Black"/>
              </a:rPr>
              <a:t>law </a:t>
            </a:r>
            <a:r>
              <a:rPr sz="3200" spc="-10" dirty="0">
                <a:solidFill>
                  <a:srgbClr val="FFFFFF"/>
                </a:solidFill>
                <a:latin typeface="Trebuchet MS" pitchFamily="34" charset="0"/>
                <a:cs typeface="Arial Black"/>
              </a:rPr>
              <a:t>of </a:t>
            </a:r>
            <a:r>
              <a:rPr sz="3200" spc="5" dirty="0">
                <a:solidFill>
                  <a:srgbClr val="FFFFFF"/>
                </a:solidFill>
                <a:latin typeface="Trebuchet MS" pitchFamily="34" charset="0"/>
                <a:cs typeface="Arial Black"/>
              </a:rPr>
              <a:t>learning, </a:t>
            </a:r>
            <a:r>
              <a:rPr sz="3200" spc="0" dirty="0">
                <a:solidFill>
                  <a:srgbClr val="FFFFFF"/>
                </a:solidFill>
                <a:latin typeface="Trebuchet MS" pitchFamily="34" charset="0"/>
                <a:cs typeface="Arial Black"/>
              </a:rPr>
              <a:t>according </a:t>
            </a:r>
            <a:r>
              <a:rPr sz="3200" dirty="0">
                <a:solidFill>
                  <a:srgbClr val="FFFFFF"/>
                </a:solidFill>
                <a:latin typeface="Trebuchet MS" pitchFamily="34" charset="0"/>
                <a:cs typeface="Arial Black"/>
              </a:rPr>
              <a:t>to him,</a:t>
            </a:r>
            <a:r>
              <a:rPr sz="3200" spc="100" dirty="0">
                <a:solidFill>
                  <a:srgbClr val="FFFFFF"/>
                </a:solidFill>
                <a:latin typeface="Trebuchet MS" pitchFamily="34" charset="0"/>
                <a:cs typeface="Arial Black"/>
              </a:rPr>
              <a:t> </a:t>
            </a:r>
            <a:r>
              <a:rPr sz="3200" spc="-5" dirty="0">
                <a:solidFill>
                  <a:srgbClr val="FFFFFF"/>
                </a:solidFill>
                <a:latin typeface="Trebuchet MS" pitchFamily="34" charset="0"/>
                <a:cs typeface="Arial Black"/>
              </a:rPr>
              <a:t>is</a:t>
            </a:r>
            <a:endParaRPr sz="3200" dirty="0">
              <a:latin typeface="Trebuchet MS" pitchFamily="34" charset="0"/>
              <a:cs typeface="Arial Black"/>
            </a:endParaRPr>
          </a:p>
          <a:p>
            <a:pPr marL="882650" algn="just">
              <a:lnSpc>
                <a:spcPct val="100000"/>
              </a:lnSpc>
            </a:pPr>
            <a:r>
              <a:rPr sz="3200" dirty="0">
                <a:solidFill>
                  <a:srgbClr val="FFFFFF"/>
                </a:solidFill>
                <a:latin typeface="Trebuchet MS" pitchFamily="34" charset="0"/>
                <a:cs typeface="Arial Black"/>
              </a:rPr>
              <a:t>the </a:t>
            </a:r>
            <a:r>
              <a:rPr sz="3200" spc="-5" dirty="0">
                <a:solidFill>
                  <a:srgbClr val="FFFFFF"/>
                </a:solidFill>
                <a:latin typeface="Trebuchet MS" pitchFamily="34" charset="0"/>
                <a:cs typeface="Arial Black"/>
              </a:rPr>
              <a:t>‘Law </a:t>
            </a:r>
            <a:r>
              <a:rPr sz="3200" dirty="0">
                <a:solidFill>
                  <a:srgbClr val="FFFFFF"/>
                </a:solidFill>
                <a:latin typeface="Trebuchet MS" pitchFamily="34" charset="0"/>
                <a:cs typeface="Arial Black"/>
              </a:rPr>
              <a:t>of </a:t>
            </a:r>
            <a:r>
              <a:rPr sz="3200" spc="-15" dirty="0">
                <a:solidFill>
                  <a:srgbClr val="FFFFFF"/>
                </a:solidFill>
                <a:latin typeface="Trebuchet MS" pitchFamily="34" charset="0"/>
                <a:cs typeface="Arial Black"/>
              </a:rPr>
              <a:t>Readiness’ </a:t>
            </a:r>
            <a:r>
              <a:rPr sz="3200" spc="-10" dirty="0">
                <a:solidFill>
                  <a:srgbClr val="FFFFFF"/>
                </a:solidFill>
                <a:latin typeface="Trebuchet MS" pitchFamily="34" charset="0"/>
                <a:cs typeface="Arial Black"/>
              </a:rPr>
              <a:t>or </a:t>
            </a:r>
            <a:r>
              <a:rPr sz="3200" dirty="0">
                <a:solidFill>
                  <a:srgbClr val="FFFFFF"/>
                </a:solidFill>
                <a:latin typeface="Trebuchet MS" pitchFamily="34" charset="0"/>
                <a:cs typeface="Arial Black"/>
              </a:rPr>
              <a:t>the </a:t>
            </a:r>
            <a:r>
              <a:rPr sz="3200" spc="-5" dirty="0">
                <a:solidFill>
                  <a:srgbClr val="FFFFFF"/>
                </a:solidFill>
                <a:latin typeface="Trebuchet MS" pitchFamily="34" charset="0"/>
                <a:cs typeface="Arial Black"/>
              </a:rPr>
              <a:t>‘Law </a:t>
            </a:r>
            <a:r>
              <a:rPr sz="3200" dirty="0">
                <a:solidFill>
                  <a:srgbClr val="FFFFFF"/>
                </a:solidFill>
                <a:latin typeface="Trebuchet MS" pitchFamily="34" charset="0"/>
                <a:cs typeface="Arial Black"/>
              </a:rPr>
              <a:t>of</a:t>
            </a:r>
            <a:r>
              <a:rPr sz="3200" spc="355" dirty="0">
                <a:solidFill>
                  <a:srgbClr val="FFFFFF"/>
                </a:solidFill>
                <a:latin typeface="Trebuchet MS" pitchFamily="34" charset="0"/>
                <a:cs typeface="Arial Black"/>
              </a:rPr>
              <a:t> </a:t>
            </a:r>
            <a:r>
              <a:rPr sz="3200" dirty="0">
                <a:solidFill>
                  <a:srgbClr val="FFFFFF"/>
                </a:solidFill>
                <a:latin typeface="Trebuchet MS" pitchFamily="34" charset="0"/>
                <a:cs typeface="Arial Black"/>
              </a:rPr>
              <a:t>Action</a:t>
            </a:r>
            <a:endParaRPr sz="3200" dirty="0">
              <a:latin typeface="Trebuchet MS" pitchFamily="34" charset="0"/>
              <a:cs typeface="Arial Black"/>
            </a:endParaRPr>
          </a:p>
          <a:p>
            <a:pPr marL="12700" marR="5080" indent="635" algn="just">
              <a:lnSpc>
                <a:spcPct val="100000"/>
              </a:lnSpc>
            </a:pPr>
            <a:r>
              <a:rPr sz="3200" spc="-30" dirty="0">
                <a:solidFill>
                  <a:srgbClr val="FFFFFF"/>
                </a:solidFill>
                <a:latin typeface="Trebuchet MS" pitchFamily="34" charset="0"/>
                <a:cs typeface="Arial Black"/>
              </a:rPr>
              <a:t>Tendency’, </a:t>
            </a:r>
            <a:r>
              <a:rPr sz="3200" spc="-15" dirty="0" smtClean="0">
                <a:solidFill>
                  <a:srgbClr val="FFFFFF"/>
                </a:solidFill>
                <a:latin typeface="Trebuchet MS" pitchFamily="34" charset="0"/>
                <a:cs typeface="Arial Black"/>
              </a:rPr>
              <a:t>Readiness  </a:t>
            </a:r>
            <a:r>
              <a:rPr sz="3200" spc="-5" dirty="0">
                <a:solidFill>
                  <a:srgbClr val="FFFFFF"/>
                </a:solidFill>
                <a:latin typeface="Trebuchet MS" pitchFamily="34" charset="0"/>
                <a:cs typeface="Arial Black"/>
              </a:rPr>
              <a:t>means </a:t>
            </a:r>
            <a:r>
              <a:rPr sz="3200" dirty="0">
                <a:solidFill>
                  <a:srgbClr val="FFFFFF"/>
                </a:solidFill>
                <a:latin typeface="Trebuchet MS" pitchFamily="34" charset="0"/>
                <a:cs typeface="Arial Black"/>
              </a:rPr>
              <a:t>a </a:t>
            </a:r>
            <a:r>
              <a:rPr sz="3200" spc="-5" dirty="0">
                <a:solidFill>
                  <a:srgbClr val="FFFFFF"/>
                </a:solidFill>
                <a:latin typeface="Trebuchet MS" pitchFamily="34" charset="0"/>
                <a:cs typeface="Arial Black"/>
              </a:rPr>
              <a:t>preparation </a:t>
            </a:r>
            <a:r>
              <a:rPr sz="3200" dirty="0">
                <a:solidFill>
                  <a:srgbClr val="FFFFFF"/>
                </a:solidFill>
                <a:latin typeface="Trebuchet MS" pitchFamily="34" charset="0"/>
                <a:cs typeface="Arial Black"/>
              </a:rPr>
              <a:t>of </a:t>
            </a:r>
            <a:r>
              <a:rPr sz="3200" spc="-5" dirty="0">
                <a:solidFill>
                  <a:srgbClr val="FFFFFF"/>
                </a:solidFill>
                <a:latin typeface="Trebuchet MS" pitchFamily="34" charset="0"/>
                <a:cs typeface="Arial Black"/>
              </a:rPr>
              <a:t>action. If </a:t>
            </a:r>
            <a:r>
              <a:rPr sz="3200" dirty="0">
                <a:solidFill>
                  <a:srgbClr val="FFFFFF"/>
                </a:solidFill>
                <a:latin typeface="Trebuchet MS" pitchFamily="34" charset="0"/>
                <a:cs typeface="Arial Black"/>
              </a:rPr>
              <a:t>one is </a:t>
            </a:r>
            <a:r>
              <a:rPr sz="3200" spc="-5" dirty="0">
                <a:solidFill>
                  <a:srgbClr val="FFFFFF"/>
                </a:solidFill>
                <a:latin typeface="Trebuchet MS" pitchFamily="34" charset="0"/>
                <a:cs typeface="Arial Black"/>
              </a:rPr>
              <a:t>not  </a:t>
            </a:r>
            <a:r>
              <a:rPr sz="3200" spc="0" dirty="0">
                <a:solidFill>
                  <a:srgbClr val="FFFFFF"/>
                </a:solidFill>
                <a:latin typeface="Trebuchet MS" pitchFamily="34" charset="0"/>
                <a:cs typeface="Arial Black"/>
              </a:rPr>
              <a:t>prepared </a:t>
            </a:r>
            <a:r>
              <a:rPr sz="3200" dirty="0">
                <a:solidFill>
                  <a:srgbClr val="FFFFFF"/>
                </a:solidFill>
                <a:latin typeface="Trebuchet MS" pitchFamily="34" charset="0"/>
                <a:cs typeface="Arial Black"/>
              </a:rPr>
              <a:t>to </a:t>
            </a:r>
            <a:r>
              <a:rPr sz="3200" spc="15" dirty="0">
                <a:solidFill>
                  <a:srgbClr val="FFFFFF"/>
                </a:solidFill>
                <a:latin typeface="Trebuchet MS" pitchFamily="34" charset="0"/>
                <a:cs typeface="Arial Black"/>
              </a:rPr>
              <a:t>learn, </a:t>
            </a:r>
            <a:r>
              <a:rPr sz="3200" spc="10" dirty="0">
                <a:solidFill>
                  <a:srgbClr val="FFFFFF"/>
                </a:solidFill>
                <a:latin typeface="Trebuchet MS" pitchFamily="34" charset="0"/>
                <a:cs typeface="Arial Black"/>
              </a:rPr>
              <a:t>learning </a:t>
            </a:r>
            <a:r>
              <a:rPr sz="3200" spc="-5" dirty="0">
                <a:solidFill>
                  <a:srgbClr val="FFFFFF"/>
                </a:solidFill>
                <a:latin typeface="Trebuchet MS" pitchFamily="34" charset="0"/>
                <a:cs typeface="Arial Black"/>
              </a:rPr>
              <a:t>cannot </a:t>
            </a:r>
            <a:r>
              <a:rPr sz="3200" dirty="0">
                <a:solidFill>
                  <a:srgbClr val="FFFFFF"/>
                </a:solidFill>
                <a:latin typeface="Trebuchet MS" pitchFamily="34" charset="0"/>
                <a:cs typeface="Arial Black"/>
              </a:rPr>
              <a:t>be </a:t>
            </a:r>
            <a:r>
              <a:rPr sz="3200" spc="-5" dirty="0">
                <a:solidFill>
                  <a:srgbClr val="FFFFFF"/>
                </a:solidFill>
                <a:latin typeface="Trebuchet MS" pitchFamily="34" charset="0"/>
                <a:cs typeface="Arial Black"/>
              </a:rPr>
              <a:t>automatically  instilled in </a:t>
            </a:r>
            <a:r>
              <a:rPr sz="3200" dirty="0">
                <a:solidFill>
                  <a:srgbClr val="FFFFFF"/>
                </a:solidFill>
                <a:latin typeface="Trebuchet MS" pitchFamily="34" charset="0"/>
                <a:cs typeface="Arial Black"/>
              </a:rPr>
              <a:t>him, </a:t>
            </a:r>
            <a:r>
              <a:rPr sz="3200" spc="-20" dirty="0">
                <a:solidFill>
                  <a:srgbClr val="FFFFFF"/>
                </a:solidFill>
                <a:latin typeface="Trebuchet MS" pitchFamily="34" charset="0"/>
                <a:cs typeface="Arial Black"/>
              </a:rPr>
              <a:t>for </a:t>
            </a:r>
            <a:r>
              <a:rPr sz="3200" spc="-15" dirty="0">
                <a:solidFill>
                  <a:srgbClr val="FFFFFF"/>
                </a:solidFill>
                <a:latin typeface="Trebuchet MS" pitchFamily="34" charset="0"/>
                <a:cs typeface="Arial Black"/>
              </a:rPr>
              <a:t>example, </a:t>
            </a:r>
            <a:r>
              <a:rPr sz="3200" dirty="0">
                <a:solidFill>
                  <a:srgbClr val="FFFFFF"/>
                </a:solidFill>
                <a:latin typeface="Trebuchet MS" pitchFamily="34" charset="0"/>
                <a:cs typeface="Arial Black"/>
              </a:rPr>
              <a:t>unless the typist, </a:t>
            </a:r>
            <a:r>
              <a:rPr sz="3200" spc="-5" dirty="0">
                <a:solidFill>
                  <a:srgbClr val="FFFFFF"/>
                </a:solidFill>
                <a:latin typeface="Trebuchet MS" pitchFamily="34" charset="0"/>
                <a:cs typeface="Arial Black"/>
              </a:rPr>
              <a:t>in  </a:t>
            </a:r>
            <a:r>
              <a:rPr sz="3200" spc="10" dirty="0">
                <a:solidFill>
                  <a:srgbClr val="FFFFFF"/>
                </a:solidFill>
                <a:latin typeface="Trebuchet MS" pitchFamily="34" charset="0"/>
                <a:cs typeface="Arial Black"/>
              </a:rPr>
              <a:t>order </a:t>
            </a:r>
            <a:r>
              <a:rPr sz="3200" dirty="0">
                <a:solidFill>
                  <a:srgbClr val="FFFFFF"/>
                </a:solidFill>
                <a:latin typeface="Trebuchet MS" pitchFamily="34" charset="0"/>
                <a:cs typeface="Arial Black"/>
              </a:rPr>
              <a:t>to </a:t>
            </a:r>
            <a:r>
              <a:rPr sz="3200" spc="25" dirty="0">
                <a:solidFill>
                  <a:srgbClr val="FFFFFF"/>
                </a:solidFill>
                <a:latin typeface="Trebuchet MS" pitchFamily="34" charset="0"/>
                <a:cs typeface="Arial Black"/>
              </a:rPr>
              <a:t>learn </a:t>
            </a:r>
            <a:r>
              <a:rPr sz="3200" dirty="0">
                <a:solidFill>
                  <a:srgbClr val="FFFFFF"/>
                </a:solidFill>
                <a:latin typeface="Trebuchet MS" pitchFamily="34" charset="0"/>
                <a:cs typeface="Arial Black"/>
              </a:rPr>
              <a:t>typing </a:t>
            </a:r>
            <a:r>
              <a:rPr sz="3200" spc="0" dirty="0">
                <a:solidFill>
                  <a:srgbClr val="FFFFFF"/>
                </a:solidFill>
                <a:latin typeface="Trebuchet MS" pitchFamily="34" charset="0"/>
                <a:cs typeface="Arial Black"/>
              </a:rPr>
              <a:t>prepares </a:t>
            </a:r>
            <a:r>
              <a:rPr sz="3200" dirty="0">
                <a:solidFill>
                  <a:srgbClr val="FFFFFF"/>
                </a:solidFill>
                <a:latin typeface="Trebuchet MS" pitchFamily="34" charset="0"/>
                <a:cs typeface="Arial Black"/>
              </a:rPr>
              <a:t>himself to </a:t>
            </a:r>
            <a:r>
              <a:rPr sz="3200" spc="25" dirty="0">
                <a:solidFill>
                  <a:srgbClr val="FFFFFF"/>
                </a:solidFill>
                <a:latin typeface="Trebuchet MS" pitchFamily="34" charset="0"/>
                <a:cs typeface="Arial Black"/>
              </a:rPr>
              <a:t>start, </a:t>
            </a:r>
            <a:r>
              <a:rPr sz="3200" dirty="0">
                <a:solidFill>
                  <a:srgbClr val="FFFFFF"/>
                </a:solidFill>
                <a:latin typeface="Trebuchet MS" pitchFamily="34" charset="0"/>
                <a:cs typeface="Arial Black"/>
              </a:rPr>
              <a:t>he  </a:t>
            </a:r>
            <a:r>
              <a:rPr sz="3200" spc="-15" dirty="0">
                <a:solidFill>
                  <a:srgbClr val="FFFFFF"/>
                </a:solidFill>
                <a:latin typeface="Trebuchet MS" pitchFamily="34" charset="0"/>
                <a:cs typeface="Arial Black"/>
              </a:rPr>
              <a:t>would </a:t>
            </a:r>
            <a:r>
              <a:rPr sz="3200" dirty="0">
                <a:solidFill>
                  <a:srgbClr val="FFFFFF"/>
                </a:solidFill>
                <a:latin typeface="Trebuchet MS" pitchFamily="34" charset="0"/>
                <a:cs typeface="Arial Black"/>
              </a:rPr>
              <a:t>not </a:t>
            </a:r>
            <a:r>
              <a:rPr sz="3200" spc="-30" dirty="0">
                <a:solidFill>
                  <a:srgbClr val="FFFFFF"/>
                </a:solidFill>
                <a:latin typeface="Trebuchet MS" pitchFamily="34" charset="0"/>
                <a:cs typeface="Arial Black"/>
              </a:rPr>
              <a:t>make </a:t>
            </a:r>
            <a:r>
              <a:rPr sz="3200" spc="-15" dirty="0">
                <a:solidFill>
                  <a:srgbClr val="FFFFFF"/>
                </a:solidFill>
                <a:latin typeface="Trebuchet MS" pitchFamily="34" charset="0"/>
                <a:cs typeface="Arial Black"/>
              </a:rPr>
              <a:t>much </a:t>
            </a:r>
            <a:r>
              <a:rPr sz="3200" spc="10" dirty="0">
                <a:solidFill>
                  <a:srgbClr val="FFFFFF"/>
                </a:solidFill>
                <a:latin typeface="Trebuchet MS" pitchFamily="34" charset="0"/>
                <a:cs typeface="Arial Black"/>
              </a:rPr>
              <a:t>progress </a:t>
            </a:r>
            <a:r>
              <a:rPr sz="3200" spc="-5" dirty="0">
                <a:solidFill>
                  <a:srgbClr val="FFFFFF"/>
                </a:solidFill>
                <a:latin typeface="Trebuchet MS" pitchFamily="34" charset="0"/>
                <a:cs typeface="Arial Black"/>
              </a:rPr>
              <a:t>in </a:t>
            </a:r>
            <a:r>
              <a:rPr sz="3200" dirty="0">
                <a:solidFill>
                  <a:srgbClr val="FFFFFF"/>
                </a:solidFill>
                <a:latin typeface="Trebuchet MS" pitchFamily="34" charset="0"/>
                <a:cs typeface="Arial Black"/>
              </a:rPr>
              <a:t>a </a:t>
            </a:r>
            <a:r>
              <a:rPr sz="3200" spc="0" dirty="0">
                <a:solidFill>
                  <a:srgbClr val="FFFFFF"/>
                </a:solidFill>
                <a:latin typeface="Trebuchet MS" pitchFamily="34" charset="0"/>
                <a:cs typeface="Arial Black"/>
              </a:rPr>
              <a:t>lethargic </a:t>
            </a:r>
            <a:r>
              <a:rPr sz="3200" dirty="0">
                <a:solidFill>
                  <a:srgbClr val="FFFFFF"/>
                </a:solidFill>
                <a:latin typeface="Trebuchet MS" pitchFamily="34" charset="0"/>
                <a:cs typeface="Arial Black"/>
              </a:rPr>
              <a:t>&amp;  unprepared</a:t>
            </a:r>
            <a:r>
              <a:rPr sz="3200" spc="10" dirty="0">
                <a:solidFill>
                  <a:srgbClr val="FFFFFF"/>
                </a:solidFill>
                <a:latin typeface="Trebuchet MS" pitchFamily="34" charset="0"/>
                <a:cs typeface="Arial Black"/>
              </a:rPr>
              <a:t> </a:t>
            </a:r>
            <a:r>
              <a:rPr sz="3200" spc="-5" dirty="0">
                <a:solidFill>
                  <a:srgbClr val="FFFFFF"/>
                </a:solidFill>
                <a:latin typeface="Trebuchet MS" pitchFamily="34" charset="0"/>
                <a:cs typeface="Arial Black"/>
              </a:rPr>
              <a:t>manner</a:t>
            </a:r>
            <a:endParaRPr sz="3200" dirty="0">
              <a:latin typeface="Trebuchet MS" pitchFamily="34" charset="0"/>
              <a:cs typeface="Arial Black"/>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70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24717">
              <a:alpha val="85096"/>
            </a:srgbClr>
          </a:solidFill>
        </p:spPr>
        <p:txBody>
          <a:bodyPr wrap="square" lIns="0" tIns="0" rIns="0" bIns="0" rtlCol="0"/>
          <a:lstStyle/>
          <a:p>
            <a:endParaRPr/>
          </a:p>
        </p:txBody>
      </p:sp>
      <p:sp>
        <p:nvSpPr>
          <p:cNvPr id="3" name="object 3"/>
          <p:cNvSpPr txBox="1">
            <a:spLocks noGrp="1"/>
          </p:cNvSpPr>
          <p:nvPr>
            <p:ph type="title"/>
          </p:nvPr>
        </p:nvSpPr>
        <p:spPr>
          <a:xfrm>
            <a:off x="2574420" y="0"/>
            <a:ext cx="7045325" cy="690574"/>
          </a:xfrm>
          <a:prstGeom prst="rect">
            <a:avLst/>
          </a:prstGeom>
        </p:spPr>
        <p:txBody>
          <a:bodyPr vert="horz" wrap="square" lIns="0" tIns="13335" rIns="0" bIns="0" rtlCol="0">
            <a:spAutoFit/>
          </a:bodyPr>
          <a:lstStyle/>
          <a:p>
            <a:pPr marL="12700">
              <a:lnSpc>
                <a:spcPct val="100000"/>
              </a:lnSpc>
              <a:spcBef>
                <a:spcPts val="105"/>
              </a:spcBef>
              <a:tabLst>
                <a:tab pos="1718310" algn="l"/>
              </a:tabLst>
            </a:pPr>
            <a:r>
              <a:rPr sz="4400" dirty="0">
                <a:latin typeface="Trebuchet MS" pitchFamily="34" charset="0"/>
                <a:cs typeface="Arial Black"/>
              </a:rPr>
              <a:t>2)	Law of</a:t>
            </a:r>
            <a:r>
              <a:rPr sz="4400" spc="160" dirty="0">
                <a:latin typeface="Trebuchet MS" pitchFamily="34" charset="0"/>
                <a:cs typeface="Arial Black"/>
              </a:rPr>
              <a:t> </a:t>
            </a:r>
            <a:r>
              <a:rPr sz="4400" dirty="0">
                <a:latin typeface="Trebuchet MS" pitchFamily="34" charset="0"/>
                <a:cs typeface="Arial Black"/>
              </a:rPr>
              <a:t>Exercise:-</a:t>
            </a:r>
          </a:p>
        </p:txBody>
      </p:sp>
      <p:sp>
        <p:nvSpPr>
          <p:cNvPr id="4" name="object 4"/>
          <p:cNvSpPr txBox="1"/>
          <p:nvPr/>
        </p:nvSpPr>
        <p:spPr>
          <a:xfrm>
            <a:off x="86970" y="924821"/>
            <a:ext cx="10733431" cy="4475584"/>
          </a:xfrm>
          <a:prstGeom prst="rect">
            <a:avLst/>
          </a:prstGeom>
        </p:spPr>
        <p:txBody>
          <a:bodyPr vert="horz" wrap="square" lIns="0" tIns="12700" rIns="0" bIns="0" rtlCol="0">
            <a:spAutoFit/>
          </a:bodyPr>
          <a:lstStyle/>
          <a:p>
            <a:pPr marL="12065" algn="just">
              <a:lnSpc>
                <a:spcPts val="2880"/>
              </a:lnSpc>
            </a:pPr>
            <a:r>
              <a:rPr lang="en-US" sz="2800" dirty="0" smtClean="0">
                <a:solidFill>
                  <a:srgbClr val="FFFFFF"/>
                </a:solidFill>
                <a:latin typeface="Trebuchet MS" pitchFamily="34" charset="0"/>
                <a:cs typeface="Arial Black"/>
              </a:rPr>
              <a:t>It </a:t>
            </a:r>
            <a:r>
              <a:rPr sz="2800" dirty="0" smtClean="0">
                <a:solidFill>
                  <a:srgbClr val="FFFFFF"/>
                </a:solidFill>
                <a:latin typeface="Trebuchet MS" pitchFamily="34" charset="0"/>
                <a:cs typeface="Arial Black"/>
              </a:rPr>
              <a:t>means </a:t>
            </a:r>
            <a:r>
              <a:rPr sz="2800" spc="-15" dirty="0">
                <a:solidFill>
                  <a:srgbClr val="FFFFFF"/>
                </a:solidFill>
                <a:latin typeface="Trebuchet MS" pitchFamily="34" charset="0"/>
                <a:cs typeface="Arial Black"/>
              </a:rPr>
              <a:t>that </a:t>
            </a:r>
            <a:r>
              <a:rPr sz="2800" spc="-5" dirty="0">
                <a:solidFill>
                  <a:srgbClr val="FFFFFF"/>
                </a:solidFill>
                <a:latin typeface="Trebuchet MS" pitchFamily="34" charset="0"/>
                <a:cs typeface="Arial Black"/>
              </a:rPr>
              <a:t>drill </a:t>
            </a:r>
            <a:r>
              <a:rPr sz="2800" dirty="0">
                <a:solidFill>
                  <a:srgbClr val="FFFFFF"/>
                </a:solidFill>
                <a:latin typeface="Trebuchet MS" pitchFamily="34" charset="0"/>
                <a:cs typeface="Arial Black"/>
              </a:rPr>
              <a:t>or </a:t>
            </a:r>
            <a:r>
              <a:rPr sz="2800" spc="0" dirty="0">
                <a:solidFill>
                  <a:srgbClr val="FFFFFF"/>
                </a:solidFill>
                <a:latin typeface="Trebuchet MS" pitchFamily="34" charset="0"/>
                <a:cs typeface="Arial Black"/>
              </a:rPr>
              <a:t>practice </a:t>
            </a:r>
            <a:r>
              <a:rPr sz="2800" spc="-5" dirty="0">
                <a:solidFill>
                  <a:srgbClr val="FFFFFF"/>
                </a:solidFill>
                <a:latin typeface="Trebuchet MS" pitchFamily="34" charset="0"/>
                <a:cs typeface="Arial Black"/>
              </a:rPr>
              <a:t>helps in</a:t>
            </a:r>
            <a:r>
              <a:rPr sz="2800" spc="55" dirty="0">
                <a:solidFill>
                  <a:srgbClr val="FFFFFF"/>
                </a:solidFill>
                <a:latin typeface="Trebuchet MS" pitchFamily="34" charset="0"/>
                <a:cs typeface="Arial Black"/>
              </a:rPr>
              <a:t> </a:t>
            </a:r>
            <a:r>
              <a:rPr sz="2800" dirty="0" smtClean="0">
                <a:solidFill>
                  <a:srgbClr val="FFFFFF"/>
                </a:solidFill>
                <a:latin typeface="Trebuchet MS" pitchFamily="34" charset="0"/>
                <a:cs typeface="Arial Black"/>
              </a:rPr>
              <a:t>increasing</a:t>
            </a:r>
            <a:r>
              <a:rPr lang="en-US" sz="2800" dirty="0" smtClean="0">
                <a:solidFill>
                  <a:srgbClr val="FFFFFF"/>
                </a:solidFill>
                <a:latin typeface="Trebuchet MS" pitchFamily="34" charset="0"/>
                <a:cs typeface="Arial Black"/>
              </a:rPr>
              <a:t> </a:t>
            </a:r>
            <a:r>
              <a:rPr sz="2800" dirty="0" smtClean="0">
                <a:solidFill>
                  <a:srgbClr val="FFFFFF"/>
                </a:solidFill>
                <a:latin typeface="Trebuchet MS" pitchFamily="34" charset="0"/>
                <a:cs typeface="Arial Black"/>
              </a:rPr>
              <a:t>efficiency </a:t>
            </a:r>
            <a:r>
              <a:rPr sz="2800" dirty="0">
                <a:solidFill>
                  <a:srgbClr val="FFFFFF"/>
                </a:solidFill>
                <a:latin typeface="Trebuchet MS" pitchFamily="34" charset="0"/>
                <a:cs typeface="Arial Black"/>
              </a:rPr>
              <a:t>and </a:t>
            </a:r>
            <a:r>
              <a:rPr sz="2800" spc="0" dirty="0">
                <a:solidFill>
                  <a:srgbClr val="FFFFFF"/>
                </a:solidFill>
                <a:latin typeface="Trebuchet MS" pitchFamily="34" charset="0"/>
                <a:cs typeface="Arial Black"/>
              </a:rPr>
              <a:t>durability </a:t>
            </a:r>
            <a:r>
              <a:rPr sz="2800" dirty="0">
                <a:solidFill>
                  <a:srgbClr val="FFFFFF"/>
                </a:solidFill>
                <a:latin typeface="Trebuchet MS" pitchFamily="34" charset="0"/>
                <a:cs typeface="Arial Black"/>
              </a:rPr>
              <a:t>of </a:t>
            </a:r>
            <a:r>
              <a:rPr sz="2800" spc="10" dirty="0">
                <a:solidFill>
                  <a:srgbClr val="FFFFFF"/>
                </a:solidFill>
                <a:latin typeface="Trebuchet MS" pitchFamily="34" charset="0"/>
                <a:cs typeface="Arial Black"/>
              </a:rPr>
              <a:t>learning </a:t>
            </a:r>
            <a:r>
              <a:rPr sz="2800" dirty="0">
                <a:solidFill>
                  <a:srgbClr val="FFFFFF"/>
                </a:solidFill>
                <a:latin typeface="Trebuchet MS" pitchFamily="34" charset="0"/>
                <a:cs typeface="Arial Black"/>
              </a:rPr>
              <a:t>and </a:t>
            </a:r>
            <a:r>
              <a:rPr sz="2800" spc="0" dirty="0">
                <a:solidFill>
                  <a:srgbClr val="FFFFFF"/>
                </a:solidFill>
                <a:latin typeface="Trebuchet MS" pitchFamily="34" charset="0"/>
                <a:cs typeface="Arial Black"/>
              </a:rPr>
              <a:t>according</a:t>
            </a:r>
            <a:r>
              <a:rPr sz="2800" spc="165" dirty="0">
                <a:solidFill>
                  <a:srgbClr val="FFFFFF"/>
                </a:solidFill>
                <a:latin typeface="Trebuchet MS" pitchFamily="34" charset="0"/>
                <a:cs typeface="Arial Black"/>
              </a:rPr>
              <a:t> </a:t>
            </a:r>
            <a:r>
              <a:rPr sz="2800" dirty="0" smtClean="0">
                <a:solidFill>
                  <a:srgbClr val="FFFFFF"/>
                </a:solidFill>
                <a:latin typeface="Trebuchet MS" pitchFamily="34" charset="0"/>
                <a:cs typeface="Arial Black"/>
              </a:rPr>
              <a:t>to</a:t>
            </a:r>
            <a:r>
              <a:rPr lang="en-US" sz="2800" dirty="0" smtClean="0">
                <a:solidFill>
                  <a:srgbClr val="FFFFFF"/>
                </a:solidFill>
                <a:latin typeface="Trebuchet MS" pitchFamily="34" charset="0"/>
                <a:cs typeface="Arial Black"/>
              </a:rPr>
              <a:t> </a:t>
            </a:r>
            <a:r>
              <a:rPr sz="2800" spc="-10" dirty="0" smtClean="0">
                <a:solidFill>
                  <a:srgbClr val="FFFFFF"/>
                </a:solidFill>
                <a:latin typeface="Trebuchet MS" pitchFamily="34" charset="0"/>
                <a:cs typeface="Arial Black"/>
              </a:rPr>
              <a:t>Throndike</a:t>
            </a:r>
            <a:r>
              <a:rPr lang="en-US" sz="2800" spc="-10" dirty="0" smtClean="0">
                <a:solidFill>
                  <a:srgbClr val="FFFFFF"/>
                </a:solidFill>
                <a:latin typeface="Trebuchet MS" pitchFamily="34" charset="0"/>
                <a:cs typeface="Arial Black"/>
              </a:rPr>
              <a:t>, </a:t>
            </a:r>
            <a:r>
              <a:rPr sz="2800" dirty="0" smtClean="0">
                <a:solidFill>
                  <a:srgbClr val="FFFFFF"/>
                </a:solidFill>
                <a:latin typeface="Trebuchet MS" pitchFamily="34" charset="0"/>
                <a:cs typeface="Arial Black"/>
              </a:rPr>
              <a:t>the </a:t>
            </a:r>
            <a:r>
              <a:rPr sz="2800" dirty="0">
                <a:solidFill>
                  <a:srgbClr val="FFFFFF"/>
                </a:solidFill>
                <a:latin typeface="Trebuchet MS" pitchFamily="34" charset="0"/>
                <a:cs typeface="Arial Black"/>
              </a:rPr>
              <a:t>connections</a:t>
            </a:r>
            <a:r>
              <a:rPr sz="2800" spc="-50" dirty="0">
                <a:solidFill>
                  <a:srgbClr val="FFFFFF"/>
                </a:solidFill>
                <a:latin typeface="Trebuchet MS" pitchFamily="34" charset="0"/>
                <a:cs typeface="Arial Black"/>
              </a:rPr>
              <a:t> </a:t>
            </a:r>
            <a:r>
              <a:rPr sz="2800" spc="5" dirty="0" smtClean="0">
                <a:solidFill>
                  <a:srgbClr val="FFFFFF"/>
                </a:solidFill>
                <a:latin typeface="Trebuchet MS" pitchFamily="34" charset="0"/>
                <a:cs typeface="Arial Black"/>
              </a:rPr>
              <a:t>are</a:t>
            </a:r>
            <a:r>
              <a:rPr lang="en-US" sz="2800" spc="5" dirty="0" smtClean="0">
                <a:solidFill>
                  <a:srgbClr val="FFFFFF"/>
                </a:solidFill>
                <a:latin typeface="Trebuchet MS" pitchFamily="34" charset="0"/>
                <a:cs typeface="Arial Black"/>
              </a:rPr>
              <a:t> </a:t>
            </a:r>
            <a:r>
              <a:rPr sz="2800" dirty="0" smtClean="0">
                <a:solidFill>
                  <a:srgbClr val="FFFFFF"/>
                </a:solidFill>
                <a:latin typeface="Trebuchet MS" pitchFamily="34" charset="0"/>
                <a:cs typeface="Arial Black"/>
              </a:rPr>
              <a:t>strengthened </a:t>
            </a:r>
            <a:r>
              <a:rPr sz="2800" dirty="0">
                <a:solidFill>
                  <a:srgbClr val="FFFFFF"/>
                </a:solidFill>
                <a:latin typeface="Trebuchet MS" pitchFamily="34" charset="0"/>
                <a:cs typeface="Arial Black"/>
              </a:rPr>
              <a:t>with </a:t>
            </a:r>
            <a:r>
              <a:rPr sz="2800" spc="0" dirty="0">
                <a:solidFill>
                  <a:srgbClr val="FFFFFF"/>
                </a:solidFill>
                <a:latin typeface="Trebuchet MS" pitchFamily="34" charset="0"/>
                <a:cs typeface="Arial Black"/>
              </a:rPr>
              <a:t>trail </a:t>
            </a:r>
            <a:r>
              <a:rPr sz="2800" dirty="0">
                <a:solidFill>
                  <a:srgbClr val="FFFFFF"/>
                </a:solidFill>
                <a:latin typeface="Trebuchet MS" pitchFamily="34" charset="0"/>
                <a:cs typeface="Arial Black"/>
              </a:rPr>
              <a:t>or </a:t>
            </a:r>
            <a:r>
              <a:rPr sz="2800" spc="0" dirty="0">
                <a:solidFill>
                  <a:srgbClr val="FFFFFF"/>
                </a:solidFill>
                <a:latin typeface="Trebuchet MS" pitchFamily="34" charset="0"/>
                <a:cs typeface="Arial Black"/>
              </a:rPr>
              <a:t>practice </a:t>
            </a:r>
            <a:r>
              <a:rPr sz="2800" dirty="0">
                <a:solidFill>
                  <a:srgbClr val="FFFFFF"/>
                </a:solidFill>
                <a:latin typeface="Trebuchet MS" pitchFamily="34" charset="0"/>
                <a:cs typeface="Arial Black"/>
              </a:rPr>
              <a:t>and the connections  </a:t>
            </a:r>
            <a:r>
              <a:rPr sz="2800" spc="5" dirty="0">
                <a:solidFill>
                  <a:srgbClr val="FFFFFF"/>
                </a:solidFill>
                <a:latin typeface="Trebuchet MS" pitchFamily="34" charset="0"/>
                <a:cs typeface="Arial Black"/>
              </a:rPr>
              <a:t>are </a:t>
            </a:r>
            <a:r>
              <a:rPr sz="2800" spc="-20" dirty="0">
                <a:solidFill>
                  <a:srgbClr val="FFFFFF"/>
                </a:solidFill>
                <a:latin typeface="Trebuchet MS" pitchFamily="34" charset="0"/>
                <a:cs typeface="Arial Black"/>
              </a:rPr>
              <a:t>weakened </a:t>
            </a:r>
            <a:r>
              <a:rPr sz="2800" spc="5" dirty="0">
                <a:solidFill>
                  <a:srgbClr val="FFFFFF"/>
                </a:solidFill>
                <a:latin typeface="Trebuchet MS" pitchFamily="34" charset="0"/>
                <a:cs typeface="Arial Black"/>
              </a:rPr>
              <a:t>when </a:t>
            </a:r>
            <a:r>
              <a:rPr sz="2800" dirty="0">
                <a:solidFill>
                  <a:srgbClr val="FFFFFF"/>
                </a:solidFill>
                <a:latin typeface="Trebuchet MS" pitchFamily="34" charset="0"/>
                <a:cs typeface="Arial Black"/>
              </a:rPr>
              <a:t>trial or </a:t>
            </a:r>
            <a:r>
              <a:rPr sz="2800" spc="0" dirty="0">
                <a:solidFill>
                  <a:srgbClr val="FFFFFF"/>
                </a:solidFill>
                <a:latin typeface="Trebuchet MS" pitchFamily="34" charset="0"/>
                <a:cs typeface="Arial Black"/>
              </a:rPr>
              <a:t>practice </a:t>
            </a:r>
            <a:r>
              <a:rPr sz="2800" spc="-5" dirty="0">
                <a:solidFill>
                  <a:srgbClr val="FFFFFF"/>
                </a:solidFill>
                <a:latin typeface="Trebuchet MS" pitchFamily="34" charset="0"/>
                <a:cs typeface="Arial Black"/>
              </a:rPr>
              <a:t>is </a:t>
            </a:r>
            <a:r>
              <a:rPr sz="2800" dirty="0">
                <a:solidFill>
                  <a:srgbClr val="FFFFFF"/>
                </a:solidFill>
                <a:latin typeface="Trebuchet MS" pitchFamily="34" charset="0"/>
                <a:cs typeface="Arial Black"/>
              </a:rPr>
              <a:t>discontinued.</a:t>
            </a:r>
            <a:r>
              <a:rPr sz="2800" spc="-50" dirty="0">
                <a:solidFill>
                  <a:srgbClr val="FFFFFF"/>
                </a:solidFill>
                <a:latin typeface="Trebuchet MS" pitchFamily="34" charset="0"/>
                <a:cs typeface="Arial Black"/>
              </a:rPr>
              <a:t> </a:t>
            </a:r>
            <a:r>
              <a:rPr sz="2800" spc="25" dirty="0">
                <a:solidFill>
                  <a:srgbClr val="FFFFFF"/>
                </a:solidFill>
                <a:latin typeface="Trebuchet MS" pitchFamily="34" charset="0"/>
                <a:cs typeface="Arial Black"/>
              </a:rPr>
              <a:t>The  </a:t>
            </a:r>
            <a:r>
              <a:rPr sz="2800" dirty="0">
                <a:solidFill>
                  <a:srgbClr val="FFFFFF"/>
                </a:solidFill>
                <a:latin typeface="Trebuchet MS" pitchFamily="34" charset="0"/>
                <a:cs typeface="Arial Black"/>
              </a:rPr>
              <a:t>‘law of </a:t>
            </a:r>
            <a:r>
              <a:rPr sz="2800" spc="-10" dirty="0">
                <a:solidFill>
                  <a:srgbClr val="FFFFFF"/>
                </a:solidFill>
                <a:latin typeface="Trebuchet MS" pitchFamily="34" charset="0"/>
                <a:cs typeface="Arial Black"/>
              </a:rPr>
              <a:t>exercise’, </a:t>
            </a:r>
            <a:r>
              <a:rPr sz="2800" spc="0" dirty="0">
                <a:solidFill>
                  <a:srgbClr val="FFFFFF"/>
                </a:solidFill>
                <a:latin typeface="Trebuchet MS" pitchFamily="34" charset="0"/>
                <a:cs typeface="Arial Black"/>
              </a:rPr>
              <a:t>therefore, </a:t>
            </a:r>
            <a:r>
              <a:rPr sz="2800" spc="-5" dirty="0">
                <a:solidFill>
                  <a:srgbClr val="FFFFFF"/>
                </a:solidFill>
                <a:latin typeface="Trebuchet MS" pitchFamily="34" charset="0"/>
                <a:cs typeface="Arial Black"/>
              </a:rPr>
              <a:t>is </a:t>
            </a:r>
            <a:r>
              <a:rPr sz="2800" dirty="0">
                <a:solidFill>
                  <a:srgbClr val="FFFFFF"/>
                </a:solidFill>
                <a:latin typeface="Trebuchet MS" pitchFamily="34" charset="0"/>
                <a:cs typeface="Arial Black"/>
              </a:rPr>
              <a:t>also </a:t>
            </a:r>
            <a:r>
              <a:rPr sz="2800" spc="0" dirty="0">
                <a:solidFill>
                  <a:srgbClr val="FFFFFF"/>
                </a:solidFill>
                <a:latin typeface="Trebuchet MS" pitchFamily="34" charset="0"/>
                <a:cs typeface="Arial Black"/>
              </a:rPr>
              <a:t>understood </a:t>
            </a:r>
            <a:r>
              <a:rPr sz="2800" dirty="0">
                <a:solidFill>
                  <a:srgbClr val="FFFFFF"/>
                </a:solidFill>
                <a:latin typeface="Trebuchet MS" pitchFamily="34" charset="0"/>
                <a:cs typeface="Arial Black"/>
              </a:rPr>
              <a:t>as</a:t>
            </a:r>
            <a:r>
              <a:rPr sz="2800" spc="210" dirty="0">
                <a:solidFill>
                  <a:srgbClr val="FFFFFF"/>
                </a:solidFill>
                <a:latin typeface="Trebuchet MS" pitchFamily="34" charset="0"/>
                <a:cs typeface="Arial Black"/>
              </a:rPr>
              <a:t> </a:t>
            </a:r>
            <a:r>
              <a:rPr sz="2800" dirty="0">
                <a:solidFill>
                  <a:srgbClr val="FFFFFF"/>
                </a:solidFill>
                <a:latin typeface="Trebuchet MS" pitchFamily="34" charset="0"/>
                <a:cs typeface="Arial Black"/>
              </a:rPr>
              <a:t>the</a:t>
            </a:r>
            <a:endParaRPr sz="2800" dirty="0">
              <a:latin typeface="Trebuchet MS" pitchFamily="34" charset="0"/>
              <a:cs typeface="Arial Black"/>
            </a:endParaRPr>
          </a:p>
          <a:p>
            <a:pPr marL="167640" marR="161290" indent="12700" algn="just">
              <a:lnSpc>
                <a:spcPts val="2880"/>
              </a:lnSpc>
            </a:pPr>
            <a:r>
              <a:rPr sz="2800" dirty="0">
                <a:solidFill>
                  <a:srgbClr val="FFFFFF"/>
                </a:solidFill>
                <a:latin typeface="Trebuchet MS" pitchFamily="34" charset="0"/>
                <a:cs typeface="Arial Black"/>
              </a:rPr>
              <a:t>‘law of use and disuse’ </a:t>
            </a:r>
            <a:r>
              <a:rPr sz="2800" spc="-5" dirty="0">
                <a:solidFill>
                  <a:srgbClr val="FFFFFF"/>
                </a:solidFill>
                <a:latin typeface="Trebuchet MS" pitchFamily="34" charset="0"/>
                <a:cs typeface="Arial Black"/>
              </a:rPr>
              <a:t>in </a:t>
            </a:r>
            <a:r>
              <a:rPr sz="2800" dirty="0">
                <a:solidFill>
                  <a:srgbClr val="FFFFFF"/>
                </a:solidFill>
                <a:latin typeface="Trebuchet MS" pitchFamily="34" charset="0"/>
                <a:cs typeface="Arial Black"/>
              </a:rPr>
              <a:t>which case connections or  bonds made </a:t>
            </a:r>
            <a:r>
              <a:rPr sz="2800" spc="-5" dirty="0">
                <a:solidFill>
                  <a:srgbClr val="FFFFFF"/>
                </a:solidFill>
                <a:latin typeface="Trebuchet MS" pitchFamily="34" charset="0"/>
                <a:cs typeface="Arial Black"/>
              </a:rPr>
              <a:t>in </a:t>
            </a:r>
            <a:r>
              <a:rPr sz="2800" dirty="0">
                <a:solidFill>
                  <a:srgbClr val="FFFFFF"/>
                </a:solidFill>
                <a:latin typeface="Trebuchet MS" pitchFamily="34" charset="0"/>
                <a:cs typeface="Arial Black"/>
              </a:rPr>
              <a:t>the </a:t>
            </a:r>
            <a:r>
              <a:rPr sz="2800" spc="5" dirty="0">
                <a:solidFill>
                  <a:srgbClr val="FFFFFF"/>
                </a:solidFill>
                <a:latin typeface="Trebuchet MS" pitchFamily="34" charset="0"/>
                <a:cs typeface="Arial Black"/>
              </a:rPr>
              <a:t>brain cortex are </a:t>
            </a:r>
            <a:r>
              <a:rPr sz="2800" spc="-20" dirty="0">
                <a:solidFill>
                  <a:srgbClr val="FFFFFF"/>
                </a:solidFill>
                <a:latin typeface="Trebuchet MS" pitchFamily="34" charset="0"/>
                <a:cs typeface="Arial Black"/>
              </a:rPr>
              <a:t>weakened </a:t>
            </a:r>
            <a:r>
              <a:rPr sz="2800" dirty="0">
                <a:solidFill>
                  <a:srgbClr val="FFFFFF"/>
                </a:solidFill>
                <a:latin typeface="Trebuchet MS" pitchFamily="34" charset="0"/>
                <a:cs typeface="Arial Black"/>
              </a:rPr>
              <a:t>or  </a:t>
            </a:r>
            <a:r>
              <a:rPr sz="2800" spc="-5" dirty="0">
                <a:solidFill>
                  <a:srgbClr val="FFFFFF"/>
                </a:solidFill>
                <a:latin typeface="Trebuchet MS" pitchFamily="34" charset="0"/>
                <a:cs typeface="Arial Black"/>
              </a:rPr>
              <a:t>loosened. </a:t>
            </a:r>
            <a:r>
              <a:rPr sz="2800" dirty="0">
                <a:solidFill>
                  <a:srgbClr val="FFFFFF"/>
                </a:solidFill>
                <a:latin typeface="Trebuchet MS" pitchFamily="34" charset="0"/>
                <a:cs typeface="Arial Black"/>
              </a:rPr>
              <a:t>Many </a:t>
            </a:r>
            <a:r>
              <a:rPr sz="2800" spc="-15" dirty="0">
                <a:solidFill>
                  <a:srgbClr val="FFFFFF"/>
                </a:solidFill>
                <a:latin typeface="Trebuchet MS" pitchFamily="34" charset="0"/>
                <a:cs typeface="Arial Black"/>
              </a:rPr>
              <a:t>examples </a:t>
            </a:r>
            <a:r>
              <a:rPr sz="2800" dirty="0">
                <a:solidFill>
                  <a:srgbClr val="FFFFFF"/>
                </a:solidFill>
                <a:latin typeface="Trebuchet MS" pitchFamily="34" charset="0"/>
                <a:cs typeface="Arial Black"/>
              </a:rPr>
              <a:t>of this case </a:t>
            </a:r>
            <a:r>
              <a:rPr sz="2800" spc="5" dirty="0">
                <a:solidFill>
                  <a:srgbClr val="FFFFFF"/>
                </a:solidFill>
                <a:latin typeface="Trebuchet MS" pitchFamily="34" charset="0"/>
                <a:cs typeface="Arial Black"/>
              </a:rPr>
              <a:t>are </a:t>
            </a:r>
            <a:r>
              <a:rPr sz="2800" spc="-15" dirty="0">
                <a:solidFill>
                  <a:srgbClr val="FFFFFF"/>
                </a:solidFill>
                <a:latin typeface="Trebuchet MS" pitchFamily="34" charset="0"/>
                <a:cs typeface="Arial Black"/>
              </a:rPr>
              <a:t>found </a:t>
            </a:r>
            <a:r>
              <a:rPr sz="2800" spc="-5" dirty="0">
                <a:solidFill>
                  <a:srgbClr val="FFFFFF"/>
                </a:solidFill>
                <a:latin typeface="Trebuchet MS" pitchFamily="34" charset="0"/>
                <a:cs typeface="Arial Black"/>
              </a:rPr>
              <a:t>in</a:t>
            </a:r>
            <a:r>
              <a:rPr sz="2800" spc="140" dirty="0">
                <a:solidFill>
                  <a:srgbClr val="FFFFFF"/>
                </a:solidFill>
                <a:latin typeface="Trebuchet MS" pitchFamily="34" charset="0"/>
                <a:cs typeface="Arial Black"/>
              </a:rPr>
              <a:t> </a:t>
            </a:r>
            <a:r>
              <a:rPr sz="2800" dirty="0" smtClean="0">
                <a:solidFill>
                  <a:srgbClr val="FFFFFF"/>
                </a:solidFill>
                <a:latin typeface="Trebuchet MS" pitchFamily="34" charset="0"/>
                <a:cs typeface="Arial Black"/>
              </a:rPr>
              <a:t>case</a:t>
            </a:r>
            <a:r>
              <a:rPr lang="en-US" sz="2800" dirty="0" smtClean="0">
                <a:solidFill>
                  <a:srgbClr val="FFFFFF"/>
                </a:solidFill>
                <a:latin typeface="Trebuchet MS" pitchFamily="34" charset="0"/>
                <a:cs typeface="Arial Black"/>
              </a:rPr>
              <a:t> </a:t>
            </a:r>
            <a:r>
              <a:rPr sz="2800" dirty="0" smtClean="0">
                <a:solidFill>
                  <a:srgbClr val="FFFFFF"/>
                </a:solidFill>
                <a:latin typeface="Trebuchet MS" pitchFamily="34" charset="0"/>
                <a:cs typeface="Arial Black"/>
              </a:rPr>
              <a:t>of </a:t>
            </a:r>
            <a:r>
              <a:rPr sz="2800" dirty="0">
                <a:solidFill>
                  <a:srgbClr val="FFFFFF"/>
                </a:solidFill>
                <a:latin typeface="Trebuchet MS" pitchFamily="34" charset="0"/>
                <a:cs typeface="Arial Black"/>
              </a:rPr>
              <a:t>human </a:t>
            </a:r>
            <a:r>
              <a:rPr sz="2800" spc="5" dirty="0">
                <a:solidFill>
                  <a:srgbClr val="FFFFFF"/>
                </a:solidFill>
                <a:latin typeface="Trebuchet MS" pitchFamily="34" charset="0"/>
                <a:cs typeface="Arial Black"/>
              </a:rPr>
              <a:t>learning. </a:t>
            </a:r>
            <a:r>
              <a:rPr sz="2800" spc="10" dirty="0">
                <a:solidFill>
                  <a:srgbClr val="FFFFFF"/>
                </a:solidFill>
                <a:latin typeface="Trebuchet MS" pitchFamily="34" charset="0"/>
                <a:cs typeface="Arial Black"/>
              </a:rPr>
              <a:t>Learning </a:t>
            </a:r>
            <a:r>
              <a:rPr sz="2800" dirty="0">
                <a:solidFill>
                  <a:srgbClr val="FFFFFF"/>
                </a:solidFill>
                <a:latin typeface="Trebuchet MS" pitchFamily="34" charset="0"/>
                <a:cs typeface="Arial Black"/>
              </a:rPr>
              <a:t>to </a:t>
            </a:r>
            <a:r>
              <a:rPr sz="2800" spc="-15" dirty="0">
                <a:solidFill>
                  <a:srgbClr val="FFFFFF"/>
                </a:solidFill>
                <a:latin typeface="Trebuchet MS" pitchFamily="34" charset="0"/>
                <a:cs typeface="Arial Black"/>
              </a:rPr>
              <a:t>drive </a:t>
            </a:r>
            <a:r>
              <a:rPr sz="2800" dirty="0">
                <a:solidFill>
                  <a:srgbClr val="FFFFFF"/>
                </a:solidFill>
                <a:latin typeface="Trebuchet MS" pitchFamily="34" charset="0"/>
                <a:cs typeface="Arial Black"/>
              </a:rPr>
              <a:t>a</a:t>
            </a:r>
            <a:r>
              <a:rPr sz="2800" spc="114" dirty="0">
                <a:solidFill>
                  <a:srgbClr val="FFFFFF"/>
                </a:solidFill>
                <a:latin typeface="Trebuchet MS" pitchFamily="34" charset="0"/>
                <a:cs typeface="Arial Black"/>
              </a:rPr>
              <a:t> </a:t>
            </a:r>
            <a:r>
              <a:rPr sz="2800" spc="-20" dirty="0">
                <a:solidFill>
                  <a:srgbClr val="FFFFFF"/>
                </a:solidFill>
                <a:latin typeface="Trebuchet MS" pitchFamily="34" charset="0"/>
                <a:cs typeface="Arial Black"/>
              </a:rPr>
              <a:t>motor-car</a:t>
            </a:r>
            <a:r>
              <a:rPr sz="2800" spc="-20" dirty="0" smtClean="0">
                <a:solidFill>
                  <a:srgbClr val="FFFFFF"/>
                </a:solidFill>
                <a:latin typeface="Trebuchet MS" pitchFamily="34" charset="0"/>
                <a:cs typeface="Arial Black"/>
              </a:rPr>
              <a:t>,</a:t>
            </a:r>
            <a:r>
              <a:rPr lang="en-US" sz="2800" spc="-20" dirty="0" smtClean="0">
                <a:solidFill>
                  <a:srgbClr val="FFFFFF"/>
                </a:solidFill>
                <a:latin typeface="Trebuchet MS" pitchFamily="34" charset="0"/>
                <a:cs typeface="Arial Black"/>
              </a:rPr>
              <a:t> </a:t>
            </a:r>
            <a:r>
              <a:rPr sz="2800" dirty="0" smtClean="0">
                <a:solidFill>
                  <a:srgbClr val="FFFFFF"/>
                </a:solidFill>
                <a:latin typeface="Trebuchet MS" pitchFamily="34" charset="0"/>
                <a:cs typeface="Arial Black"/>
              </a:rPr>
              <a:t>typewriting</a:t>
            </a:r>
            <a:r>
              <a:rPr sz="2800" dirty="0">
                <a:solidFill>
                  <a:srgbClr val="FFFFFF"/>
                </a:solidFill>
                <a:latin typeface="Trebuchet MS" pitchFamily="34" charset="0"/>
                <a:cs typeface="Arial Black"/>
              </a:rPr>
              <a:t>, singing or </a:t>
            </a:r>
            <a:r>
              <a:rPr sz="2800" spc="-5" dirty="0">
                <a:solidFill>
                  <a:srgbClr val="FFFFFF"/>
                </a:solidFill>
                <a:latin typeface="Trebuchet MS" pitchFamily="34" charset="0"/>
                <a:cs typeface="Arial Black"/>
              </a:rPr>
              <a:t>memorizing </a:t>
            </a:r>
            <a:r>
              <a:rPr sz="2800" dirty="0">
                <a:solidFill>
                  <a:srgbClr val="FFFFFF"/>
                </a:solidFill>
                <a:latin typeface="Trebuchet MS" pitchFamily="34" charset="0"/>
                <a:cs typeface="Arial Black"/>
              </a:rPr>
              <a:t>a poem or a  </a:t>
            </a:r>
            <a:r>
              <a:rPr sz="2800" spc="-10" dirty="0">
                <a:solidFill>
                  <a:srgbClr val="FFFFFF"/>
                </a:solidFill>
                <a:latin typeface="Trebuchet MS" pitchFamily="34" charset="0"/>
                <a:cs typeface="Arial Black"/>
              </a:rPr>
              <a:t>mathematical </a:t>
            </a:r>
            <a:r>
              <a:rPr sz="2800" dirty="0">
                <a:solidFill>
                  <a:srgbClr val="FFFFFF"/>
                </a:solidFill>
                <a:latin typeface="Trebuchet MS" pitchFamily="34" charset="0"/>
                <a:cs typeface="Arial Black"/>
              </a:rPr>
              <a:t>table, and music etc. need </a:t>
            </a:r>
            <a:r>
              <a:rPr sz="2800" spc="-10" dirty="0">
                <a:solidFill>
                  <a:srgbClr val="FFFFFF"/>
                </a:solidFill>
                <a:latin typeface="Trebuchet MS" pitchFamily="34" charset="0"/>
                <a:cs typeface="Arial Black"/>
              </a:rPr>
              <a:t>exercise </a:t>
            </a:r>
            <a:r>
              <a:rPr sz="2800" dirty="0">
                <a:solidFill>
                  <a:srgbClr val="FFFFFF"/>
                </a:solidFill>
                <a:latin typeface="Trebuchet MS" pitchFamily="34" charset="0"/>
                <a:cs typeface="Arial Black"/>
              </a:rPr>
              <a:t>and  repetition of various </a:t>
            </a:r>
            <a:r>
              <a:rPr sz="2800" spc="-20" dirty="0">
                <a:solidFill>
                  <a:srgbClr val="FFFFFF"/>
                </a:solidFill>
                <a:latin typeface="Trebuchet MS" pitchFamily="34" charset="0"/>
                <a:cs typeface="Arial Black"/>
              </a:rPr>
              <a:t>movements </a:t>
            </a:r>
            <a:r>
              <a:rPr sz="2800" dirty="0">
                <a:solidFill>
                  <a:srgbClr val="FFFFFF"/>
                </a:solidFill>
                <a:latin typeface="Trebuchet MS" pitchFamily="34" charset="0"/>
                <a:cs typeface="Arial Black"/>
              </a:rPr>
              <a:t>and actions many</a:t>
            </a:r>
            <a:r>
              <a:rPr sz="2800" spc="125" dirty="0">
                <a:solidFill>
                  <a:srgbClr val="FFFFFF"/>
                </a:solidFill>
                <a:latin typeface="Trebuchet MS" pitchFamily="34" charset="0"/>
                <a:cs typeface="Arial Black"/>
              </a:rPr>
              <a:t> </a:t>
            </a:r>
            <a:r>
              <a:rPr sz="2800" dirty="0">
                <a:solidFill>
                  <a:srgbClr val="FFFFFF"/>
                </a:solidFill>
                <a:latin typeface="Trebuchet MS" pitchFamily="34" charset="0"/>
                <a:cs typeface="Arial Black"/>
              </a:rPr>
              <a:t>times.</a:t>
            </a:r>
            <a:endParaRPr sz="2800" dirty="0">
              <a:latin typeface="Trebuchet MS" pitchFamily="34" charset="0"/>
              <a:cs typeface="Arial Black"/>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70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24717">
              <a:alpha val="85096"/>
            </a:srgbClr>
          </a:solidFill>
        </p:spPr>
        <p:txBody>
          <a:bodyPr wrap="square" lIns="0" tIns="0" rIns="0" bIns="0" rtlCol="0"/>
          <a:lstStyle/>
          <a:p>
            <a:endParaRPr/>
          </a:p>
        </p:txBody>
      </p:sp>
      <p:sp>
        <p:nvSpPr>
          <p:cNvPr id="3" name="object 3"/>
          <p:cNvSpPr txBox="1">
            <a:spLocks noGrp="1"/>
          </p:cNvSpPr>
          <p:nvPr>
            <p:ph type="title"/>
          </p:nvPr>
        </p:nvSpPr>
        <p:spPr>
          <a:xfrm>
            <a:off x="2133601" y="91590"/>
            <a:ext cx="5788660" cy="629018"/>
          </a:xfrm>
          <a:prstGeom prst="rect">
            <a:avLst/>
          </a:prstGeom>
        </p:spPr>
        <p:txBody>
          <a:bodyPr vert="horz" wrap="square" lIns="0" tIns="13335" rIns="0" bIns="0" rtlCol="0">
            <a:spAutoFit/>
          </a:bodyPr>
          <a:lstStyle/>
          <a:p>
            <a:pPr marL="12700">
              <a:lnSpc>
                <a:spcPct val="100000"/>
              </a:lnSpc>
              <a:spcBef>
                <a:spcPts val="105"/>
              </a:spcBef>
              <a:tabLst>
                <a:tab pos="1602105" algn="l"/>
              </a:tabLst>
            </a:pPr>
            <a:r>
              <a:rPr sz="4000" dirty="0">
                <a:latin typeface="Trebuchet MS" pitchFamily="34" charset="0"/>
                <a:cs typeface="Arial Black"/>
              </a:rPr>
              <a:t>3)	Law of</a:t>
            </a:r>
            <a:r>
              <a:rPr sz="4000" spc="160" dirty="0">
                <a:latin typeface="Trebuchet MS" pitchFamily="34" charset="0"/>
                <a:cs typeface="Arial Black"/>
              </a:rPr>
              <a:t> </a:t>
            </a:r>
            <a:r>
              <a:rPr sz="4000" dirty="0">
                <a:latin typeface="Trebuchet MS" pitchFamily="34" charset="0"/>
                <a:cs typeface="Arial Black"/>
              </a:rPr>
              <a:t>Effect:-</a:t>
            </a:r>
          </a:p>
        </p:txBody>
      </p:sp>
      <p:sp>
        <p:nvSpPr>
          <p:cNvPr id="4" name="object 4"/>
          <p:cNvSpPr txBox="1"/>
          <p:nvPr/>
        </p:nvSpPr>
        <p:spPr>
          <a:xfrm>
            <a:off x="78740" y="961396"/>
            <a:ext cx="10894061" cy="4335802"/>
          </a:xfrm>
          <a:prstGeom prst="rect">
            <a:avLst/>
          </a:prstGeom>
        </p:spPr>
        <p:txBody>
          <a:bodyPr vert="horz" wrap="square" lIns="0" tIns="102870" rIns="0" bIns="0" rtlCol="0">
            <a:spAutoFit/>
          </a:bodyPr>
          <a:lstStyle/>
          <a:p>
            <a:pPr marL="12700" marR="107950">
              <a:lnSpc>
                <a:spcPts val="2980"/>
              </a:lnSpc>
              <a:spcBef>
                <a:spcPts val="810"/>
              </a:spcBef>
            </a:pPr>
            <a:r>
              <a:rPr lang="en-US" sz="3100" dirty="0" smtClean="0">
                <a:solidFill>
                  <a:srgbClr val="FFFFFF"/>
                </a:solidFill>
                <a:latin typeface="Trebuchet MS" pitchFamily="34" charset="0"/>
                <a:cs typeface="Arial Black"/>
              </a:rPr>
              <a:t>A</a:t>
            </a:r>
            <a:r>
              <a:rPr sz="3100" dirty="0" smtClean="0">
                <a:solidFill>
                  <a:srgbClr val="FFFFFF"/>
                </a:solidFill>
                <a:latin typeface="Trebuchet MS" pitchFamily="34" charset="0"/>
                <a:cs typeface="Arial Black"/>
              </a:rPr>
              <a:t>ccording </a:t>
            </a:r>
            <a:r>
              <a:rPr sz="3100" spc="-5" dirty="0">
                <a:solidFill>
                  <a:srgbClr val="FFFFFF"/>
                </a:solidFill>
                <a:latin typeface="Trebuchet MS" pitchFamily="34" charset="0"/>
                <a:cs typeface="Arial Black"/>
              </a:rPr>
              <a:t>to </a:t>
            </a:r>
            <a:r>
              <a:rPr lang="en-US" sz="3100" spc="-5" dirty="0" smtClean="0">
                <a:solidFill>
                  <a:srgbClr val="FFFFFF"/>
                </a:solidFill>
                <a:latin typeface="Trebuchet MS" pitchFamily="34" charset="0"/>
                <a:cs typeface="Arial Black"/>
              </a:rPr>
              <a:t>this </a:t>
            </a:r>
            <a:r>
              <a:rPr sz="3100" spc="-5" dirty="0" smtClean="0">
                <a:solidFill>
                  <a:srgbClr val="FFFFFF"/>
                </a:solidFill>
                <a:latin typeface="Trebuchet MS" pitchFamily="34" charset="0"/>
                <a:cs typeface="Arial Black"/>
              </a:rPr>
              <a:t>the </a:t>
            </a:r>
            <a:r>
              <a:rPr sz="3100" spc="-5" dirty="0">
                <a:solidFill>
                  <a:srgbClr val="FFFFFF"/>
                </a:solidFill>
                <a:latin typeface="Trebuchet MS" pitchFamily="34" charset="0"/>
                <a:cs typeface="Arial Black"/>
              </a:rPr>
              <a:t>trial or steps </a:t>
            </a:r>
            <a:r>
              <a:rPr sz="3100" spc="-10" dirty="0">
                <a:solidFill>
                  <a:srgbClr val="FFFFFF"/>
                </a:solidFill>
                <a:latin typeface="Trebuchet MS" pitchFamily="34" charset="0"/>
                <a:cs typeface="Arial Black"/>
              </a:rPr>
              <a:t>leading </a:t>
            </a:r>
            <a:r>
              <a:rPr sz="3100" spc="-5" dirty="0">
                <a:solidFill>
                  <a:srgbClr val="FFFFFF"/>
                </a:solidFill>
                <a:latin typeface="Trebuchet MS" pitchFamily="34" charset="0"/>
                <a:cs typeface="Arial Black"/>
              </a:rPr>
              <a:t>to </a:t>
            </a:r>
            <a:r>
              <a:rPr sz="3100" spc="-10" dirty="0">
                <a:solidFill>
                  <a:srgbClr val="FFFFFF"/>
                </a:solidFill>
                <a:latin typeface="Trebuchet MS" pitchFamily="34" charset="0"/>
                <a:cs typeface="Arial Black"/>
              </a:rPr>
              <a:t>satisfaction </a:t>
            </a:r>
            <a:r>
              <a:rPr sz="3100" spc="-5" dirty="0">
                <a:solidFill>
                  <a:srgbClr val="FFFFFF"/>
                </a:solidFill>
                <a:latin typeface="Trebuchet MS" pitchFamily="34" charset="0"/>
                <a:cs typeface="Arial Black"/>
              </a:rPr>
              <a:t>stamps in</a:t>
            </a:r>
            <a:r>
              <a:rPr sz="3100" spc="25" dirty="0">
                <a:solidFill>
                  <a:srgbClr val="FFFFFF"/>
                </a:solidFill>
                <a:latin typeface="Trebuchet MS" pitchFamily="34" charset="0"/>
                <a:cs typeface="Arial Black"/>
              </a:rPr>
              <a:t> </a:t>
            </a:r>
            <a:r>
              <a:rPr sz="3100" spc="-5" dirty="0" smtClean="0">
                <a:solidFill>
                  <a:srgbClr val="FFFFFF"/>
                </a:solidFill>
                <a:latin typeface="Trebuchet MS" pitchFamily="34" charset="0"/>
                <a:cs typeface="Arial Black"/>
              </a:rPr>
              <a:t>the</a:t>
            </a:r>
            <a:r>
              <a:rPr lang="en-US" sz="3100" spc="-5" dirty="0" smtClean="0">
                <a:solidFill>
                  <a:srgbClr val="FFFFFF"/>
                </a:solidFill>
                <a:latin typeface="Trebuchet MS" pitchFamily="34" charset="0"/>
                <a:cs typeface="Arial Black"/>
              </a:rPr>
              <a:t> </a:t>
            </a:r>
            <a:r>
              <a:rPr sz="3100" spc="-5" dirty="0" smtClean="0">
                <a:solidFill>
                  <a:srgbClr val="FFFFFF"/>
                </a:solidFill>
                <a:latin typeface="Trebuchet MS" pitchFamily="34" charset="0"/>
                <a:cs typeface="Arial Black"/>
              </a:rPr>
              <a:t>bond </a:t>
            </a:r>
            <a:r>
              <a:rPr sz="3100" spc="-5" dirty="0">
                <a:solidFill>
                  <a:srgbClr val="FFFFFF"/>
                </a:solidFill>
                <a:latin typeface="Trebuchet MS" pitchFamily="34" charset="0"/>
                <a:cs typeface="Arial Black"/>
              </a:rPr>
              <a:t>or connection. </a:t>
            </a:r>
            <a:r>
              <a:rPr sz="3100" spc="-10" dirty="0">
                <a:solidFill>
                  <a:srgbClr val="FFFFFF"/>
                </a:solidFill>
                <a:latin typeface="Trebuchet MS" pitchFamily="34" charset="0"/>
                <a:cs typeface="Arial Black"/>
              </a:rPr>
              <a:t>Satisfying states </a:t>
            </a:r>
            <a:r>
              <a:rPr sz="3100" spc="-5" dirty="0">
                <a:solidFill>
                  <a:srgbClr val="FFFFFF"/>
                </a:solidFill>
                <a:latin typeface="Trebuchet MS" pitchFamily="34" charset="0"/>
                <a:cs typeface="Arial Black"/>
              </a:rPr>
              <a:t>lead</a:t>
            </a:r>
            <a:r>
              <a:rPr sz="3100" spc="-25" dirty="0">
                <a:solidFill>
                  <a:srgbClr val="FFFFFF"/>
                </a:solidFill>
                <a:latin typeface="Trebuchet MS" pitchFamily="34" charset="0"/>
                <a:cs typeface="Arial Black"/>
              </a:rPr>
              <a:t> </a:t>
            </a:r>
            <a:r>
              <a:rPr sz="3100" spc="-5" dirty="0" smtClean="0">
                <a:solidFill>
                  <a:srgbClr val="FFFFFF"/>
                </a:solidFill>
                <a:latin typeface="Trebuchet MS" pitchFamily="34" charset="0"/>
                <a:cs typeface="Arial Black"/>
              </a:rPr>
              <a:t>to</a:t>
            </a:r>
            <a:r>
              <a:rPr lang="en-US" sz="3100" spc="-5" dirty="0" smtClean="0">
                <a:solidFill>
                  <a:srgbClr val="FFFFFF"/>
                </a:solidFill>
                <a:latin typeface="Trebuchet MS" pitchFamily="34" charset="0"/>
                <a:cs typeface="Arial Black"/>
              </a:rPr>
              <a:t> </a:t>
            </a:r>
            <a:r>
              <a:rPr sz="3100" spc="-10" dirty="0" smtClean="0">
                <a:solidFill>
                  <a:srgbClr val="FFFFFF"/>
                </a:solidFill>
                <a:latin typeface="Trebuchet MS" pitchFamily="34" charset="0"/>
                <a:cs typeface="Arial Black"/>
              </a:rPr>
              <a:t>consolidation </a:t>
            </a:r>
            <a:r>
              <a:rPr sz="3100" spc="-5" dirty="0">
                <a:solidFill>
                  <a:srgbClr val="FFFFFF"/>
                </a:solidFill>
                <a:latin typeface="Trebuchet MS" pitchFamily="34" charset="0"/>
                <a:cs typeface="Arial Black"/>
              </a:rPr>
              <a:t>and </a:t>
            </a:r>
            <a:r>
              <a:rPr sz="3100" dirty="0">
                <a:solidFill>
                  <a:srgbClr val="FFFFFF"/>
                </a:solidFill>
                <a:latin typeface="Trebuchet MS" pitchFamily="34" charset="0"/>
                <a:cs typeface="Arial Black"/>
              </a:rPr>
              <a:t>strengthening </a:t>
            </a:r>
            <a:r>
              <a:rPr sz="3100" spc="-5" dirty="0">
                <a:solidFill>
                  <a:srgbClr val="FFFFFF"/>
                </a:solidFill>
                <a:latin typeface="Trebuchet MS" pitchFamily="34" charset="0"/>
                <a:cs typeface="Arial Black"/>
              </a:rPr>
              <a:t>of the connection,  </a:t>
            </a:r>
            <a:r>
              <a:rPr sz="3100" spc="5" dirty="0">
                <a:solidFill>
                  <a:srgbClr val="FFFFFF"/>
                </a:solidFill>
                <a:latin typeface="Trebuchet MS" pitchFamily="34" charset="0"/>
                <a:cs typeface="Arial Black"/>
              </a:rPr>
              <a:t>whereas </a:t>
            </a:r>
            <a:r>
              <a:rPr sz="3100" spc="-10" dirty="0">
                <a:solidFill>
                  <a:srgbClr val="FFFFFF"/>
                </a:solidFill>
                <a:latin typeface="Trebuchet MS" pitchFamily="34" charset="0"/>
                <a:cs typeface="Arial Black"/>
              </a:rPr>
              <a:t>dis-satisfaction</a:t>
            </a:r>
            <a:r>
              <a:rPr sz="3100" spc="-10" dirty="0" smtClean="0">
                <a:solidFill>
                  <a:srgbClr val="FFFFFF"/>
                </a:solidFill>
                <a:latin typeface="Trebuchet MS" pitchFamily="34" charset="0"/>
                <a:cs typeface="Arial Black"/>
              </a:rPr>
              <a:t>,</a:t>
            </a:r>
            <a:r>
              <a:rPr lang="en-US" sz="3100" spc="-10" dirty="0" smtClean="0">
                <a:solidFill>
                  <a:srgbClr val="FFFFFF"/>
                </a:solidFill>
                <a:latin typeface="Trebuchet MS" pitchFamily="34" charset="0"/>
                <a:cs typeface="Arial Black"/>
              </a:rPr>
              <a:t> </a:t>
            </a:r>
            <a:r>
              <a:rPr sz="3100" spc="-10" dirty="0" smtClean="0">
                <a:solidFill>
                  <a:srgbClr val="FFFFFF"/>
                </a:solidFill>
                <a:latin typeface="Trebuchet MS" pitchFamily="34" charset="0"/>
                <a:cs typeface="Arial Black"/>
              </a:rPr>
              <a:t> </a:t>
            </a:r>
            <a:r>
              <a:rPr sz="3100" spc="-15" dirty="0" smtClean="0">
                <a:solidFill>
                  <a:srgbClr val="FFFFFF"/>
                </a:solidFill>
                <a:latin typeface="Trebuchet MS" pitchFamily="34" charset="0"/>
                <a:cs typeface="Arial Black"/>
              </a:rPr>
              <a:t>annoyance </a:t>
            </a:r>
            <a:r>
              <a:rPr sz="3100" spc="-5" dirty="0">
                <a:solidFill>
                  <a:srgbClr val="FFFFFF"/>
                </a:solidFill>
                <a:latin typeface="Trebuchet MS" pitchFamily="34" charset="0"/>
                <a:cs typeface="Arial Black"/>
              </a:rPr>
              <a:t>or pain </a:t>
            </a:r>
            <a:r>
              <a:rPr sz="3100" spc="-10" dirty="0">
                <a:solidFill>
                  <a:srgbClr val="FFFFFF"/>
                </a:solidFill>
                <a:latin typeface="Trebuchet MS" pitchFamily="34" charset="0"/>
                <a:cs typeface="Arial Black"/>
              </a:rPr>
              <a:t>lead </a:t>
            </a:r>
            <a:r>
              <a:rPr sz="3100" spc="-5" dirty="0">
                <a:solidFill>
                  <a:srgbClr val="FFFFFF"/>
                </a:solidFill>
                <a:latin typeface="Trebuchet MS" pitchFamily="34" charset="0"/>
                <a:cs typeface="Arial Black"/>
              </a:rPr>
              <a:t>to </a:t>
            </a:r>
            <a:r>
              <a:rPr sz="3100" spc="-5" dirty="0" smtClean="0">
                <a:solidFill>
                  <a:srgbClr val="FFFFFF"/>
                </a:solidFill>
                <a:latin typeface="Trebuchet MS" pitchFamily="34" charset="0"/>
                <a:cs typeface="Arial Black"/>
              </a:rPr>
              <a:t>the</a:t>
            </a:r>
            <a:r>
              <a:rPr lang="en-US" sz="3100" spc="-5" dirty="0" smtClean="0">
                <a:solidFill>
                  <a:srgbClr val="FFFFFF"/>
                </a:solidFill>
                <a:latin typeface="Trebuchet MS" pitchFamily="34" charset="0"/>
                <a:cs typeface="Arial Black"/>
              </a:rPr>
              <a:t> </a:t>
            </a:r>
            <a:r>
              <a:rPr sz="3100" spc="-20" dirty="0" smtClean="0">
                <a:solidFill>
                  <a:srgbClr val="FFFFFF"/>
                </a:solidFill>
                <a:latin typeface="Trebuchet MS" pitchFamily="34" charset="0"/>
                <a:cs typeface="Arial Black"/>
              </a:rPr>
              <a:t>weakening </a:t>
            </a:r>
            <a:r>
              <a:rPr sz="3100" spc="-5" dirty="0">
                <a:solidFill>
                  <a:srgbClr val="FFFFFF"/>
                </a:solidFill>
                <a:latin typeface="Trebuchet MS" pitchFamily="34" charset="0"/>
                <a:cs typeface="Arial Black"/>
              </a:rPr>
              <a:t>or stamping out of the connection. In</a:t>
            </a:r>
            <a:r>
              <a:rPr sz="3100" spc="200" dirty="0">
                <a:solidFill>
                  <a:srgbClr val="FFFFFF"/>
                </a:solidFill>
                <a:latin typeface="Trebuchet MS" pitchFamily="34" charset="0"/>
                <a:cs typeface="Arial Black"/>
              </a:rPr>
              <a:t> </a:t>
            </a:r>
            <a:r>
              <a:rPr sz="3100" spc="-15" dirty="0">
                <a:solidFill>
                  <a:srgbClr val="FFFFFF"/>
                </a:solidFill>
                <a:latin typeface="Trebuchet MS" pitchFamily="34" charset="0"/>
                <a:cs typeface="Arial Black"/>
              </a:rPr>
              <a:t>fact</a:t>
            </a:r>
            <a:r>
              <a:rPr sz="3100" spc="-15" dirty="0" smtClean="0">
                <a:solidFill>
                  <a:srgbClr val="FFFFFF"/>
                </a:solidFill>
                <a:latin typeface="Trebuchet MS" pitchFamily="34" charset="0"/>
                <a:cs typeface="Arial Black"/>
              </a:rPr>
              <a:t>,</a:t>
            </a:r>
            <a:r>
              <a:rPr lang="en-US" sz="3100" spc="-15" dirty="0" smtClean="0">
                <a:solidFill>
                  <a:srgbClr val="FFFFFF"/>
                </a:solidFill>
                <a:latin typeface="Trebuchet MS" pitchFamily="34" charset="0"/>
                <a:cs typeface="Arial Black"/>
              </a:rPr>
              <a:t> </a:t>
            </a:r>
            <a:r>
              <a:rPr sz="3100" spc="-5" dirty="0" smtClean="0">
                <a:solidFill>
                  <a:srgbClr val="FFFFFF"/>
                </a:solidFill>
                <a:latin typeface="Trebuchet MS" pitchFamily="34" charset="0"/>
                <a:cs typeface="Arial Black"/>
              </a:rPr>
              <a:t>the </a:t>
            </a:r>
            <a:r>
              <a:rPr sz="3100" spc="-5" dirty="0">
                <a:solidFill>
                  <a:srgbClr val="FFFFFF"/>
                </a:solidFill>
                <a:latin typeface="Trebuchet MS" pitchFamily="34" charset="0"/>
                <a:cs typeface="Arial Black"/>
              </a:rPr>
              <a:t>‘law of effect’ signifies </a:t>
            </a:r>
            <a:r>
              <a:rPr sz="3100" spc="-15" dirty="0">
                <a:solidFill>
                  <a:srgbClr val="FFFFFF"/>
                </a:solidFill>
                <a:latin typeface="Trebuchet MS" pitchFamily="34" charset="0"/>
                <a:cs typeface="Arial Black"/>
              </a:rPr>
              <a:t>that </a:t>
            </a:r>
            <a:r>
              <a:rPr sz="3100" spc="-5" dirty="0">
                <a:solidFill>
                  <a:srgbClr val="FFFFFF"/>
                </a:solidFill>
                <a:latin typeface="Trebuchet MS" pitchFamily="34" charset="0"/>
                <a:cs typeface="Arial Black"/>
              </a:rPr>
              <a:t>if the </a:t>
            </a:r>
            <a:r>
              <a:rPr sz="3100" spc="0" dirty="0">
                <a:solidFill>
                  <a:srgbClr val="FFFFFF"/>
                </a:solidFill>
                <a:latin typeface="Trebuchet MS" pitchFamily="34" charset="0"/>
                <a:cs typeface="Arial Black"/>
              </a:rPr>
              <a:t>response</a:t>
            </a:r>
            <a:r>
              <a:rPr sz="3100" spc="405" dirty="0">
                <a:solidFill>
                  <a:srgbClr val="FFFFFF"/>
                </a:solidFill>
                <a:latin typeface="Trebuchet MS" pitchFamily="34" charset="0"/>
                <a:cs typeface="Arial Black"/>
              </a:rPr>
              <a:t> </a:t>
            </a:r>
            <a:r>
              <a:rPr sz="3100" spc="-10" dirty="0" smtClean="0">
                <a:solidFill>
                  <a:srgbClr val="FFFFFF"/>
                </a:solidFill>
                <a:latin typeface="Trebuchet MS" pitchFamily="34" charset="0"/>
                <a:cs typeface="Arial Black"/>
              </a:rPr>
              <a:t>satisfy</a:t>
            </a:r>
            <a:r>
              <a:rPr lang="en-US" sz="3100" spc="-10" dirty="0" smtClean="0">
                <a:solidFill>
                  <a:srgbClr val="FFFFFF"/>
                </a:solidFill>
                <a:latin typeface="Trebuchet MS" pitchFamily="34" charset="0"/>
                <a:cs typeface="Arial Black"/>
              </a:rPr>
              <a:t> </a:t>
            </a:r>
            <a:r>
              <a:rPr sz="3100" spc="-5" dirty="0" smtClean="0">
                <a:solidFill>
                  <a:srgbClr val="FFFFFF"/>
                </a:solidFill>
                <a:latin typeface="Trebuchet MS" pitchFamily="34" charset="0"/>
                <a:cs typeface="Arial Black"/>
              </a:rPr>
              <a:t>the </a:t>
            </a:r>
            <a:r>
              <a:rPr sz="3100" spc="-5" dirty="0">
                <a:solidFill>
                  <a:srgbClr val="FFFFFF"/>
                </a:solidFill>
                <a:latin typeface="Trebuchet MS" pitchFamily="34" charset="0"/>
                <a:cs typeface="Arial Black"/>
              </a:rPr>
              <a:t>subject, they </a:t>
            </a:r>
            <a:r>
              <a:rPr sz="3100" spc="5" dirty="0">
                <a:solidFill>
                  <a:srgbClr val="FFFFFF"/>
                </a:solidFill>
                <a:latin typeface="Trebuchet MS" pitchFamily="34" charset="0"/>
                <a:cs typeface="Arial Black"/>
              </a:rPr>
              <a:t>are </a:t>
            </a:r>
            <a:r>
              <a:rPr sz="3100" spc="15" dirty="0">
                <a:solidFill>
                  <a:srgbClr val="FFFFFF"/>
                </a:solidFill>
                <a:latin typeface="Trebuchet MS" pitchFamily="34" charset="0"/>
                <a:cs typeface="Arial Black"/>
              </a:rPr>
              <a:t>learnt </a:t>
            </a:r>
            <a:r>
              <a:rPr sz="3100" spc="-5" dirty="0">
                <a:solidFill>
                  <a:srgbClr val="FFFFFF"/>
                </a:solidFill>
                <a:latin typeface="Trebuchet MS" pitchFamily="34" charset="0"/>
                <a:cs typeface="Arial Black"/>
              </a:rPr>
              <a:t>and selected, </a:t>
            </a:r>
            <a:r>
              <a:rPr sz="3100" spc="0" dirty="0">
                <a:solidFill>
                  <a:srgbClr val="FFFFFF"/>
                </a:solidFill>
                <a:latin typeface="Trebuchet MS" pitchFamily="34" charset="0"/>
                <a:cs typeface="Arial Black"/>
              </a:rPr>
              <a:t>while</a:t>
            </a:r>
            <a:r>
              <a:rPr sz="3100" spc="-35" dirty="0">
                <a:solidFill>
                  <a:srgbClr val="FFFFFF"/>
                </a:solidFill>
                <a:latin typeface="Trebuchet MS" pitchFamily="34" charset="0"/>
                <a:cs typeface="Arial Black"/>
              </a:rPr>
              <a:t> </a:t>
            </a:r>
            <a:r>
              <a:rPr sz="3100" spc="-5" dirty="0" smtClean="0">
                <a:solidFill>
                  <a:srgbClr val="FFFFFF"/>
                </a:solidFill>
                <a:latin typeface="Trebuchet MS" pitchFamily="34" charset="0"/>
                <a:cs typeface="Arial Black"/>
              </a:rPr>
              <a:t>those</a:t>
            </a:r>
            <a:r>
              <a:rPr lang="en-US" sz="3100" spc="-5" dirty="0" smtClean="0">
                <a:solidFill>
                  <a:srgbClr val="FFFFFF"/>
                </a:solidFill>
                <a:latin typeface="Trebuchet MS" pitchFamily="34" charset="0"/>
                <a:cs typeface="Arial Black"/>
              </a:rPr>
              <a:t> </a:t>
            </a:r>
            <a:r>
              <a:rPr sz="3100" spc="-5" dirty="0" smtClean="0">
                <a:solidFill>
                  <a:srgbClr val="FFFFFF"/>
                </a:solidFill>
                <a:latin typeface="Trebuchet MS" pitchFamily="34" charset="0"/>
                <a:cs typeface="Arial Black"/>
              </a:rPr>
              <a:t>which </a:t>
            </a:r>
            <a:r>
              <a:rPr sz="3100" spc="5" dirty="0">
                <a:solidFill>
                  <a:srgbClr val="FFFFFF"/>
                </a:solidFill>
                <a:latin typeface="Trebuchet MS" pitchFamily="34" charset="0"/>
                <a:cs typeface="Arial Black"/>
              </a:rPr>
              <a:t>are </a:t>
            </a:r>
            <a:r>
              <a:rPr sz="3100" spc="-5" dirty="0">
                <a:solidFill>
                  <a:srgbClr val="FFFFFF"/>
                </a:solidFill>
                <a:latin typeface="Trebuchet MS" pitchFamily="34" charset="0"/>
                <a:cs typeface="Arial Black"/>
              </a:rPr>
              <a:t>not </a:t>
            </a:r>
            <a:r>
              <a:rPr sz="3100" spc="-10" dirty="0">
                <a:solidFill>
                  <a:srgbClr val="FFFFFF"/>
                </a:solidFill>
                <a:latin typeface="Trebuchet MS" pitchFamily="34" charset="0"/>
                <a:cs typeface="Arial Black"/>
              </a:rPr>
              <a:t>satisfying </a:t>
            </a:r>
            <a:r>
              <a:rPr sz="3100" spc="5" dirty="0">
                <a:solidFill>
                  <a:srgbClr val="FFFFFF"/>
                </a:solidFill>
                <a:latin typeface="Trebuchet MS" pitchFamily="34" charset="0"/>
                <a:cs typeface="Arial Black"/>
              </a:rPr>
              <a:t>are </a:t>
            </a:r>
            <a:r>
              <a:rPr sz="3100" spc="-10" dirty="0">
                <a:solidFill>
                  <a:srgbClr val="FFFFFF"/>
                </a:solidFill>
                <a:latin typeface="Trebuchet MS" pitchFamily="34" charset="0"/>
                <a:cs typeface="Arial Black"/>
              </a:rPr>
              <a:t>eliminated. </a:t>
            </a:r>
            <a:r>
              <a:rPr sz="3100" spc="-30" dirty="0">
                <a:solidFill>
                  <a:srgbClr val="FFFFFF"/>
                </a:solidFill>
                <a:latin typeface="Trebuchet MS" pitchFamily="34" charset="0"/>
                <a:cs typeface="Arial Black"/>
              </a:rPr>
              <a:t>Teaching, </a:t>
            </a:r>
            <a:r>
              <a:rPr sz="3100" dirty="0" smtClean="0">
                <a:solidFill>
                  <a:srgbClr val="FFFFFF"/>
                </a:solidFill>
                <a:latin typeface="Trebuchet MS" pitchFamily="34" charset="0"/>
                <a:cs typeface="Arial Black"/>
              </a:rPr>
              <a:t>therefore</a:t>
            </a:r>
            <a:r>
              <a:rPr sz="3100" dirty="0">
                <a:solidFill>
                  <a:srgbClr val="FFFFFF"/>
                </a:solidFill>
                <a:latin typeface="Trebuchet MS" pitchFamily="34" charset="0"/>
                <a:cs typeface="Arial Black"/>
              </a:rPr>
              <a:t>, </a:t>
            </a:r>
            <a:r>
              <a:rPr sz="3100" spc="-5" dirty="0">
                <a:solidFill>
                  <a:srgbClr val="FFFFFF"/>
                </a:solidFill>
                <a:latin typeface="Trebuchet MS" pitchFamily="34" charset="0"/>
                <a:cs typeface="Arial Black"/>
              </a:rPr>
              <a:t>must be pleasing. </a:t>
            </a:r>
            <a:r>
              <a:rPr sz="3100" spc="15" dirty="0">
                <a:solidFill>
                  <a:srgbClr val="FFFFFF"/>
                </a:solidFill>
                <a:latin typeface="Trebuchet MS" pitchFamily="34" charset="0"/>
                <a:cs typeface="Arial Black"/>
              </a:rPr>
              <a:t>The </a:t>
            </a:r>
            <a:r>
              <a:rPr sz="3100" spc="-10" dirty="0">
                <a:solidFill>
                  <a:srgbClr val="FFFFFF"/>
                </a:solidFill>
                <a:latin typeface="Trebuchet MS" pitchFamily="34" charset="0"/>
                <a:cs typeface="Arial Black"/>
              </a:rPr>
              <a:t>educator </a:t>
            </a:r>
            <a:r>
              <a:rPr sz="3100" spc="-5" dirty="0">
                <a:solidFill>
                  <a:srgbClr val="FFFFFF"/>
                </a:solidFill>
                <a:latin typeface="Trebuchet MS" pitchFamily="34" charset="0"/>
                <a:cs typeface="Arial Black"/>
              </a:rPr>
              <a:t>must obey  the tastes and </a:t>
            </a:r>
            <a:r>
              <a:rPr sz="3100" dirty="0">
                <a:solidFill>
                  <a:srgbClr val="FFFFFF"/>
                </a:solidFill>
                <a:latin typeface="Trebuchet MS" pitchFamily="34" charset="0"/>
                <a:cs typeface="Arial Black"/>
              </a:rPr>
              <a:t>interests </a:t>
            </a:r>
            <a:r>
              <a:rPr sz="3100" spc="-5" dirty="0">
                <a:solidFill>
                  <a:srgbClr val="FFFFFF"/>
                </a:solidFill>
                <a:latin typeface="Trebuchet MS" pitchFamily="34" charset="0"/>
                <a:cs typeface="Arial Black"/>
              </a:rPr>
              <a:t>of his pupils. In other</a:t>
            </a:r>
            <a:r>
              <a:rPr sz="3100" spc="210" dirty="0">
                <a:solidFill>
                  <a:srgbClr val="FFFFFF"/>
                </a:solidFill>
                <a:latin typeface="Trebuchet MS" pitchFamily="34" charset="0"/>
                <a:cs typeface="Arial Black"/>
              </a:rPr>
              <a:t> </a:t>
            </a:r>
            <a:r>
              <a:rPr sz="3100" dirty="0">
                <a:solidFill>
                  <a:srgbClr val="FFFFFF"/>
                </a:solidFill>
                <a:latin typeface="Trebuchet MS" pitchFamily="34" charset="0"/>
                <a:cs typeface="Arial Black"/>
              </a:rPr>
              <a:t>words</a:t>
            </a:r>
            <a:r>
              <a:rPr sz="3100" dirty="0" smtClean="0">
                <a:solidFill>
                  <a:srgbClr val="FFFFFF"/>
                </a:solidFill>
                <a:latin typeface="Trebuchet MS" pitchFamily="34" charset="0"/>
                <a:cs typeface="Arial Black"/>
              </a:rPr>
              <a:t>,</a:t>
            </a:r>
            <a:r>
              <a:rPr lang="en-US" sz="3100" dirty="0" smtClean="0">
                <a:solidFill>
                  <a:srgbClr val="FFFFFF"/>
                </a:solidFill>
                <a:latin typeface="Trebuchet MS" pitchFamily="34" charset="0"/>
                <a:cs typeface="Arial Black"/>
              </a:rPr>
              <a:t> </a:t>
            </a:r>
            <a:r>
              <a:rPr sz="3100" dirty="0" smtClean="0">
                <a:solidFill>
                  <a:srgbClr val="FFFFFF"/>
                </a:solidFill>
                <a:latin typeface="Trebuchet MS" pitchFamily="34" charset="0"/>
                <a:cs typeface="Arial Black"/>
              </a:rPr>
              <a:t>greater </a:t>
            </a:r>
            <a:r>
              <a:rPr sz="3100" spc="-5" dirty="0">
                <a:solidFill>
                  <a:srgbClr val="FFFFFF"/>
                </a:solidFill>
                <a:latin typeface="Trebuchet MS" pitchFamily="34" charset="0"/>
                <a:cs typeface="Arial Black"/>
              </a:rPr>
              <a:t>the </a:t>
            </a:r>
            <a:r>
              <a:rPr sz="3100" spc="-10" dirty="0">
                <a:solidFill>
                  <a:srgbClr val="FFFFFF"/>
                </a:solidFill>
                <a:latin typeface="Trebuchet MS" pitchFamily="34" charset="0"/>
                <a:cs typeface="Arial Black"/>
              </a:rPr>
              <a:t>satisfaction </a:t>
            </a:r>
            <a:r>
              <a:rPr sz="3100" dirty="0">
                <a:solidFill>
                  <a:srgbClr val="FFFFFF"/>
                </a:solidFill>
                <a:latin typeface="Trebuchet MS" pitchFamily="34" charset="0"/>
                <a:cs typeface="Arial Black"/>
              </a:rPr>
              <a:t>stronger </a:t>
            </a:r>
            <a:r>
              <a:rPr sz="3100" spc="-5" dirty="0">
                <a:solidFill>
                  <a:srgbClr val="FFFFFF"/>
                </a:solidFill>
                <a:latin typeface="Trebuchet MS" pitchFamily="34" charset="0"/>
                <a:cs typeface="Arial Black"/>
              </a:rPr>
              <a:t>will be the </a:t>
            </a:r>
            <a:r>
              <a:rPr sz="3100" spc="-15" dirty="0">
                <a:solidFill>
                  <a:srgbClr val="FFFFFF"/>
                </a:solidFill>
                <a:latin typeface="Trebuchet MS" pitchFamily="34" charset="0"/>
                <a:cs typeface="Arial Black"/>
              </a:rPr>
              <a:t>motive</a:t>
            </a:r>
            <a:r>
              <a:rPr sz="3100" spc="-5" dirty="0">
                <a:solidFill>
                  <a:srgbClr val="FFFFFF"/>
                </a:solidFill>
                <a:latin typeface="Trebuchet MS" pitchFamily="34" charset="0"/>
                <a:cs typeface="Arial Black"/>
              </a:rPr>
              <a:t> </a:t>
            </a:r>
            <a:r>
              <a:rPr sz="3100" spc="-5" dirty="0" smtClean="0">
                <a:solidFill>
                  <a:srgbClr val="FFFFFF"/>
                </a:solidFill>
                <a:latin typeface="Trebuchet MS" pitchFamily="34" charset="0"/>
                <a:cs typeface="Arial Black"/>
              </a:rPr>
              <a:t>to</a:t>
            </a:r>
            <a:r>
              <a:rPr lang="en-US" sz="3100" spc="-5" dirty="0" smtClean="0">
                <a:solidFill>
                  <a:srgbClr val="FFFFFF"/>
                </a:solidFill>
                <a:latin typeface="Trebuchet MS" pitchFamily="34" charset="0"/>
                <a:cs typeface="Arial Black"/>
              </a:rPr>
              <a:t> </a:t>
            </a:r>
            <a:r>
              <a:rPr sz="3100" spc="15" dirty="0" smtClean="0">
                <a:solidFill>
                  <a:srgbClr val="FFFFFF"/>
                </a:solidFill>
                <a:latin typeface="Trebuchet MS" pitchFamily="34" charset="0"/>
                <a:cs typeface="Arial Black"/>
              </a:rPr>
              <a:t>learn</a:t>
            </a:r>
            <a:r>
              <a:rPr sz="3100" spc="15" dirty="0">
                <a:solidFill>
                  <a:srgbClr val="FFFFFF"/>
                </a:solidFill>
                <a:latin typeface="Trebuchet MS" pitchFamily="34" charset="0"/>
                <a:cs typeface="Arial Black"/>
              </a:rPr>
              <a:t>. </a:t>
            </a:r>
            <a:endParaRPr sz="3100" dirty="0">
              <a:latin typeface="Trebuchet MS" pitchFamily="34" charset="0"/>
              <a:cs typeface="Arial Black"/>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70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24717">
              <a:alpha val="85096"/>
            </a:srgbClr>
          </a:solidFill>
        </p:spPr>
        <p:txBody>
          <a:bodyPr wrap="square" lIns="0" tIns="0" rIns="0" bIns="0" rtlCol="0"/>
          <a:lstStyle/>
          <a:p>
            <a:endParaRPr/>
          </a:p>
        </p:txBody>
      </p:sp>
      <p:sp>
        <p:nvSpPr>
          <p:cNvPr id="3" name="object 3"/>
          <p:cNvSpPr txBox="1">
            <a:spLocks noGrp="1"/>
          </p:cNvSpPr>
          <p:nvPr>
            <p:ph type="title"/>
          </p:nvPr>
        </p:nvSpPr>
        <p:spPr>
          <a:xfrm>
            <a:off x="1066801" y="0"/>
            <a:ext cx="7199271" cy="505908"/>
          </a:xfrm>
          <a:prstGeom prst="rect">
            <a:avLst/>
          </a:prstGeom>
        </p:spPr>
        <p:txBody>
          <a:bodyPr vert="horz" wrap="square" lIns="0" tIns="13335" rIns="0" bIns="0" rtlCol="0">
            <a:spAutoFit/>
          </a:bodyPr>
          <a:lstStyle/>
          <a:p>
            <a:pPr marL="12700">
              <a:lnSpc>
                <a:spcPct val="100000"/>
              </a:lnSpc>
              <a:spcBef>
                <a:spcPts val="105"/>
              </a:spcBef>
              <a:tabLst>
                <a:tab pos="1951355" algn="l"/>
              </a:tabLst>
            </a:pPr>
            <a:r>
              <a:rPr sz="3200" b="1" dirty="0">
                <a:latin typeface="Trebuchet MS" pitchFamily="34" charset="0"/>
                <a:cs typeface="Arial Black"/>
              </a:rPr>
              <a:t>4)	Law of Multiple –</a:t>
            </a:r>
            <a:r>
              <a:rPr sz="3200" b="1" spc="200" dirty="0">
                <a:latin typeface="Trebuchet MS" pitchFamily="34" charset="0"/>
                <a:cs typeface="Arial Black"/>
              </a:rPr>
              <a:t> </a:t>
            </a:r>
            <a:r>
              <a:rPr sz="3200" b="1" spc="-15" dirty="0">
                <a:latin typeface="Trebuchet MS" pitchFamily="34" charset="0"/>
                <a:cs typeface="Arial Black"/>
              </a:rPr>
              <a:t>Response-</a:t>
            </a:r>
            <a:endParaRPr sz="3200" dirty="0">
              <a:latin typeface="Trebuchet MS" pitchFamily="34" charset="0"/>
              <a:cs typeface="Arial Black"/>
            </a:endParaRPr>
          </a:p>
        </p:txBody>
      </p:sp>
      <p:sp>
        <p:nvSpPr>
          <p:cNvPr id="4" name="object 4"/>
          <p:cNvSpPr txBox="1"/>
          <p:nvPr/>
        </p:nvSpPr>
        <p:spPr>
          <a:xfrm>
            <a:off x="187559" y="845567"/>
            <a:ext cx="9337443" cy="3089948"/>
          </a:xfrm>
          <a:prstGeom prst="rect">
            <a:avLst/>
          </a:prstGeom>
        </p:spPr>
        <p:txBody>
          <a:bodyPr vert="horz" wrap="square" lIns="0" tIns="12065" rIns="0" bIns="0" rtlCol="0">
            <a:spAutoFit/>
          </a:bodyPr>
          <a:lstStyle/>
          <a:p>
            <a:pPr algn="just">
              <a:lnSpc>
                <a:spcPts val="3995"/>
              </a:lnSpc>
              <a:spcBef>
                <a:spcPts val="95"/>
              </a:spcBef>
            </a:pPr>
            <a:r>
              <a:rPr sz="2800" spc="0" dirty="0">
                <a:solidFill>
                  <a:srgbClr val="FFFFFF"/>
                </a:solidFill>
                <a:latin typeface="Trebuchet MS" pitchFamily="34" charset="0"/>
                <a:cs typeface="Arial Black"/>
              </a:rPr>
              <a:t>According </a:t>
            </a:r>
            <a:r>
              <a:rPr sz="2800" spc="-5" dirty="0">
                <a:solidFill>
                  <a:srgbClr val="FFFFFF"/>
                </a:solidFill>
                <a:latin typeface="Trebuchet MS" pitchFamily="34" charset="0"/>
                <a:cs typeface="Arial Black"/>
              </a:rPr>
              <a:t>to it the </a:t>
            </a:r>
            <a:r>
              <a:rPr sz="2800" dirty="0">
                <a:solidFill>
                  <a:srgbClr val="FFFFFF"/>
                </a:solidFill>
                <a:latin typeface="Trebuchet MS" pitchFamily="34" charset="0"/>
                <a:cs typeface="Arial Black"/>
              </a:rPr>
              <a:t>organism </a:t>
            </a:r>
            <a:r>
              <a:rPr sz="2800" spc="-5" dirty="0">
                <a:solidFill>
                  <a:srgbClr val="FFFFFF"/>
                </a:solidFill>
                <a:latin typeface="Trebuchet MS" pitchFamily="34" charset="0"/>
                <a:cs typeface="Arial Black"/>
              </a:rPr>
              <a:t>varies</a:t>
            </a:r>
            <a:r>
              <a:rPr sz="2800" dirty="0">
                <a:solidFill>
                  <a:srgbClr val="FFFFFF"/>
                </a:solidFill>
                <a:latin typeface="Trebuchet MS" pitchFamily="34" charset="0"/>
                <a:cs typeface="Arial Black"/>
              </a:rPr>
              <a:t> </a:t>
            </a:r>
            <a:r>
              <a:rPr sz="2800" spc="-5" dirty="0" smtClean="0">
                <a:solidFill>
                  <a:srgbClr val="FFFFFF"/>
                </a:solidFill>
                <a:latin typeface="Trebuchet MS" pitchFamily="34" charset="0"/>
                <a:cs typeface="Arial Black"/>
              </a:rPr>
              <a:t>or</a:t>
            </a:r>
            <a:r>
              <a:rPr lang="en-US" sz="2800" spc="-5" dirty="0" smtClean="0">
                <a:solidFill>
                  <a:srgbClr val="FFFFFF"/>
                </a:solidFill>
                <a:latin typeface="Trebuchet MS" pitchFamily="34" charset="0"/>
                <a:cs typeface="Arial Black"/>
              </a:rPr>
              <a:t> </a:t>
            </a:r>
            <a:r>
              <a:rPr sz="2800" spc="-15" dirty="0" smtClean="0">
                <a:solidFill>
                  <a:srgbClr val="FFFFFF"/>
                </a:solidFill>
                <a:latin typeface="Trebuchet MS" pitchFamily="34" charset="0"/>
                <a:cs typeface="Arial Black"/>
              </a:rPr>
              <a:t>changes </a:t>
            </a:r>
            <a:r>
              <a:rPr sz="2800" spc="-10" dirty="0">
                <a:solidFill>
                  <a:srgbClr val="FFFFFF"/>
                </a:solidFill>
                <a:latin typeface="Trebuchet MS" pitchFamily="34" charset="0"/>
                <a:cs typeface="Arial Black"/>
              </a:rPr>
              <a:t>its </a:t>
            </a:r>
            <a:r>
              <a:rPr sz="2800" dirty="0">
                <a:solidFill>
                  <a:srgbClr val="FFFFFF"/>
                </a:solidFill>
                <a:latin typeface="Trebuchet MS" pitchFamily="34" charset="0"/>
                <a:cs typeface="Arial Black"/>
              </a:rPr>
              <a:t>response </a:t>
            </a:r>
            <a:r>
              <a:rPr sz="2800" spc="-5" dirty="0">
                <a:solidFill>
                  <a:srgbClr val="FFFFFF"/>
                </a:solidFill>
                <a:latin typeface="Trebuchet MS" pitchFamily="34" charset="0"/>
                <a:cs typeface="Arial Black"/>
              </a:rPr>
              <a:t>till an</a:t>
            </a:r>
            <a:r>
              <a:rPr sz="2800" spc="30" dirty="0">
                <a:solidFill>
                  <a:srgbClr val="FFFFFF"/>
                </a:solidFill>
                <a:latin typeface="Trebuchet MS" pitchFamily="34" charset="0"/>
                <a:cs typeface="Arial Black"/>
              </a:rPr>
              <a:t> </a:t>
            </a:r>
            <a:r>
              <a:rPr sz="2800" spc="-5" dirty="0" smtClean="0">
                <a:solidFill>
                  <a:srgbClr val="FFFFFF"/>
                </a:solidFill>
                <a:latin typeface="Trebuchet MS" pitchFamily="34" charset="0"/>
                <a:cs typeface="Arial Black"/>
              </a:rPr>
              <a:t>appropriate</a:t>
            </a:r>
            <a:r>
              <a:rPr lang="en-US" sz="2800" spc="-5" dirty="0" smtClean="0">
                <a:solidFill>
                  <a:srgbClr val="FFFFFF"/>
                </a:solidFill>
                <a:latin typeface="Trebuchet MS" pitchFamily="34" charset="0"/>
                <a:cs typeface="Arial Black"/>
              </a:rPr>
              <a:t> </a:t>
            </a:r>
            <a:r>
              <a:rPr sz="2800" spc="-10" dirty="0" smtClean="0">
                <a:solidFill>
                  <a:srgbClr val="FFFFFF"/>
                </a:solidFill>
                <a:latin typeface="Trebuchet MS" pitchFamily="34" charset="0"/>
                <a:cs typeface="Arial Black"/>
              </a:rPr>
              <a:t>behaviour </a:t>
            </a:r>
            <a:r>
              <a:rPr sz="2800" spc="-5" dirty="0">
                <a:solidFill>
                  <a:srgbClr val="FFFFFF"/>
                </a:solidFill>
                <a:latin typeface="Trebuchet MS" pitchFamily="34" charset="0"/>
                <a:cs typeface="Arial Black"/>
              </a:rPr>
              <a:t>is hit upon. </a:t>
            </a:r>
            <a:r>
              <a:rPr sz="2800" spc="5" dirty="0">
                <a:solidFill>
                  <a:srgbClr val="FFFFFF"/>
                </a:solidFill>
                <a:latin typeface="Trebuchet MS" pitchFamily="34" charset="0"/>
                <a:cs typeface="Arial Black"/>
              </a:rPr>
              <a:t>Without </a:t>
            </a:r>
            <a:r>
              <a:rPr sz="2800" spc="25" dirty="0">
                <a:solidFill>
                  <a:srgbClr val="FFFFFF"/>
                </a:solidFill>
                <a:latin typeface="Trebuchet MS" pitchFamily="34" charset="0"/>
                <a:cs typeface="Arial Black"/>
              </a:rPr>
              <a:t>varying </a:t>
            </a:r>
            <a:r>
              <a:rPr sz="2800" spc="-5" dirty="0" smtClean="0">
                <a:solidFill>
                  <a:srgbClr val="FFFFFF"/>
                </a:solidFill>
                <a:latin typeface="Trebuchet MS" pitchFamily="34" charset="0"/>
                <a:cs typeface="Arial Black"/>
              </a:rPr>
              <a:t>the</a:t>
            </a:r>
            <a:r>
              <a:rPr lang="en-US" sz="2800" spc="-5" dirty="0" smtClean="0">
                <a:solidFill>
                  <a:srgbClr val="FFFFFF"/>
                </a:solidFill>
                <a:latin typeface="Trebuchet MS" pitchFamily="34" charset="0"/>
                <a:cs typeface="Arial Black"/>
              </a:rPr>
              <a:t> </a:t>
            </a:r>
            <a:r>
              <a:rPr sz="2800" spc="-5" dirty="0" smtClean="0">
                <a:solidFill>
                  <a:srgbClr val="FFFFFF"/>
                </a:solidFill>
                <a:latin typeface="Trebuchet MS" pitchFamily="34" charset="0"/>
                <a:cs typeface="Arial Black"/>
              </a:rPr>
              <a:t>responses</a:t>
            </a:r>
            <a:r>
              <a:rPr sz="2800" spc="-5" dirty="0">
                <a:solidFill>
                  <a:srgbClr val="FFFFFF"/>
                </a:solidFill>
                <a:latin typeface="Trebuchet MS" pitchFamily="34" charset="0"/>
                <a:cs typeface="Arial Black"/>
              </a:rPr>
              <a:t>, the </a:t>
            </a:r>
            <a:r>
              <a:rPr sz="2800" spc="0" dirty="0">
                <a:solidFill>
                  <a:srgbClr val="FFFFFF"/>
                </a:solidFill>
                <a:latin typeface="Trebuchet MS" pitchFamily="34" charset="0"/>
                <a:cs typeface="Arial Black"/>
              </a:rPr>
              <a:t>correspondence </a:t>
            </a:r>
            <a:r>
              <a:rPr sz="2800" spc="-25" dirty="0">
                <a:solidFill>
                  <a:srgbClr val="FFFFFF"/>
                </a:solidFill>
                <a:latin typeface="Trebuchet MS" pitchFamily="34" charset="0"/>
                <a:cs typeface="Arial Black"/>
              </a:rPr>
              <a:t>for</a:t>
            </a:r>
            <a:r>
              <a:rPr sz="2800" spc="25" dirty="0">
                <a:solidFill>
                  <a:srgbClr val="FFFFFF"/>
                </a:solidFill>
                <a:latin typeface="Trebuchet MS" pitchFamily="34" charset="0"/>
                <a:cs typeface="Arial Black"/>
              </a:rPr>
              <a:t> </a:t>
            </a:r>
            <a:r>
              <a:rPr sz="2800" spc="-10" dirty="0" smtClean="0">
                <a:solidFill>
                  <a:srgbClr val="FFFFFF"/>
                </a:solidFill>
                <a:latin typeface="Trebuchet MS" pitchFamily="34" charset="0"/>
                <a:cs typeface="Arial Black"/>
              </a:rPr>
              <a:t>the</a:t>
            </a:r>
            <a:r>
              <a:rPr lang="en-US" sz="2800" spc="-10" dirty="0" smtClean="0">
                <a:solidFill>
                  <a:srgbClr val="FFFFFF"/>
                </a:solidFill>
                <a:latin typeface="Trebuchet MS" pitchFamily="34" charset="0"/>
                <a:cs typeface="Arial Black"/>
              </a:rPr>
              <a:t> </a:t>
            </a:r>
            <a:r>
              <a:rPr sz="2800" spc="-5" dirty="0" smtClean="0">
                <a:solidFill>
                  <a:srgbClr val="FFFFFF"/>
                </a:solidFill>
                <a:latin typeface="Trebuchet MS" pitchFamily="34" charset="0"/>
                <a:cs typeface="Arial Black"/>
              </a:rPr>
              <a:t>solution </a:t>
            </a:r>
            <a:r>
              <a:rPr sz="2800" spc="-5" dirty="0">
                <a:solidFill>
                  <a:srgbClr val="FFFFFF"/>
                </a:solidFill>
                <a:latin typeface="Trebuchet MS" pitchFamily="34" charset="0"/>
                <a:cs typeface="Arial Black"/>
              </a:rPr>
              <a:t>might </a:t>
            </a:r>
            <a:r>
              <a:rPr sz="2800" spc="-45" dirty="0">
                <a:solidFill>
                  <a:srgbClr val="FFFFFF"/>
                </a:solidFill>
                <a:latin typeface="Trebuchet MS" pitchFamily="34" charset="0"/>
                <a:cs typeface="Arial Black"/>
              </a:rPr>
              <a:t>never </a:t>
            </a:r>
            <a:r>
              <a:rPr sz="2800" spc="-5" dirty="0">
                <a:solidFill>
                  <a:srgbClr val="FFFFFF"/>
                </a:solidFill>
                <a:latin typeface="Trebuchet MS" pitchFamily="34" charset="0"/>
                <a:cs typeface="Arial Black"/>
              </a:rPr>
              <a:t>be elicited. If the  </a:t>
            </a:r>
            <a:r>
              <a:rPr sz="2800" spc="-10" dirty="0">
                <a:solidFill>
                  <a:srgbClr val="FFFFFF"/>
                </a:solidFill>
                <a:latin typeface="Trebuchet MS" pitchFamily="34" charset="0"/>
                <a:cs typeface="Arial Black"/>
              </a:rPr>
              <a:t>individual </a:t>
            </a:r>
            <a:r>
              <a:rPr sz="2800" spc="-15" dirty="0">
                <a:solidFill>
                  <a:srgbClr val="FFFFFF"/>
                </a:solidFill>
                <a:latin typeface="Trebuchet MS" pitchFamily="34" charset="0"/>
                <a:cs typeface="Arial Black"/>
              </a:rPr>
              <a:t>wants </a:t>
            </a:r>
            <a:r>
              <a:rPr sz="2800" spc="-5" dirty="0">
                <a:solidFill>
                  <a:srgbClr val="FFFFFF"/>
                </a:solidFill>
                <a:latin typeface="Trebuchet MS" pitchFamily="34" charset="0"/>
                <a:cs typeface="Arial Black"/>
              </a:rPr>
              <a:t>to </a:t>
            </a:r>
            <a:r>
              <a:rPr sz="2800" spc="-25" dirty="0">
                <a:solidFill>
                  <a:srgbClr val="FFFFFF"/>
                </a:solidFill>
                <a:latin typeface="Trebuchet MS" pitchFamily="34" charset="0"/>
                <a:cs typeface="Arial Black"/>
              </a:rPr>
              <a:t>solve </a:t>
            </a:r>
            <a:r>
              <a:rPr sz="2800" spc="-5" dirty="0">
                <a:solidFill>
                  <a:srgbClr val="FFFFFF"/>
                </a:solidFill>
                <a:latin typeface="Trebuchet MS" pitchFamily="34" charset="0"/>
                <a:cs typeface="Arial Black"/>
              </a:rPr>
              <a:t>a </a:t>
            </a:r>
            <a:r>
              <a:rPr sz="2800" spc="-10" dirty="0">
                <a:solidFill>
                  <a:srgbClr val="FFFFFF"/>
                </a:solidFill>
                <a:latin typeface="Trebuchet MS" pitchFamily="34" charset="0"/>
                <a:cs typeface="Arial Black"/>
              </a:rPr>
              <a:t>puzzle, </a:t>
            </a:r>
            <a:r>
              <a:rPr sz="2800" spc="-5" dirty="0">
                <a:solidFill>
                  <a:srgbClr val="FFFFFF"/>
                </a:solidFill>
                <a:latin typeface="Trebuchet MS" pitchFamily="34" charset="0"/>
                <a:cs typeface="Arial Black"/>
              </a:rPr>
              <a:t>he is to </a:t>
            </a:r>
            <a:r>
              <a:rPr sz="2800" spc="60" dirty="0">
                <a:solidFill>
                  <a:srgbClr val="FFFFFF"/>
                </a:solidFill>
                <a:latin typeface="Trebuchet MS" pitchFamily="34" charset="0"/>
                <a:cs typeface="Arial Black"/>
              </a:rPr>
              <a:t>try </a:t>
            </a:r>
            <a:r>
              <a:rPr sz="2800" spc="-5" dirty="0" smtClean="0">
                <a:solidFill>
                  <a:srgbClr val="FFFFFF"/>
                </a:solidFill>
                <a:latin typeface="Trebuchet MS" pitchFamily="34" charset="0"/>
                <a:cs typeface="Arial Black"/>
              </a:rPr>
              <a:t>in </a:t>
            </a:r>
            <a:r>
              <a:rPr sz="2800" spc="0" dirty="0">
                <a:solidFill>
                  <a:srgbClr val="FFFFFF"/>
                </a:solidFill>
                <a:latin typeface="Trebuchet MS" pitchFamily="34" charset="0"/>
                <a:cs typeface="Arial Black"/>
              </a:rPr>
              <a:t>different </a:t>
            </a:r>
            <a:r>
              <a:rPr sz="2800" spc="-15" dirty="0">
                <a:solidFill>
                  <a:srgbClr val="FFFFFF"/>
                </a:solidFill>
                <a:latin typeface="Trebuchet MS" pitchFamily="34" charset="0"/>
                <a:cs typeface="Arial Black"/>
              </a:rPr>
              <a:t>ways </a:t>
            </a:r>
            <a:r>
              <a:rPr sz="2800" spc="-5" dirty="0">
                <a:solidFill>
                  <a:srgbClr val="FFFFFF"/>
                </a:solidFill>
                <a:latin typeface="Trebuchet MS" pitchFamily="34" charset="0"/>
                <a:cs typeface="Arial Black"/>
              </a:rPr>
              <a:t>rather than</a:t>
            </a:r>
            <a:r>
              <a:rPr sz="2800" spc="-20" dirty="0">
                <a:solidFill>
                  <a:srgbClr val="FFFFFF"/>
                </a:solidFill>
                <a:latin typeface="Trebuchet MS" pitchFamily="34" charset="0"/>
                <a:cs typeface="Arial Black"/>
              </a:rPr>
              <a:t> </a:t>
            </a:r>
            <a:r>
              <a:rPr sz="2800" spc="-5" dirty="0" smtClean="0">
                <a:solidFill>
                  <a:srgbClr val="FFFFFF"/>
                </a:solidFill>
                <a:latin typeface="Trebuchet MS" pitchFamily="34" charset="0"/>
                <a:cs typeface="Arial Black"/>
              </a:rPr>
              <a:t>mechanically</a:t>
            </a:r>
            <a:r>
              <a:rPr lang="en-US" sz="2800" spc="-5" dirty="0" smtClean="0">
                <a:solidFill>
                  <a:srgbClr val="FFFFFF"/>
                </a:solidFill>
                <a:latin typeface="Trebuchet MS" pitchFamily="34" charset="0"/>
                <a:cs typeface="Arial Black"/>
              </a:rPr>
              <a:t> </a:t>
            </a:r>
            <a:r>
              <a:rPr sz="2800" spc="0" dirty="0" smtClean="0">
                <a:solidFill>
                  <a:srgbClr val="FFFFFF"/>
                </a:solidFill>
                <a:latin typeface="Trebuchet MS" pitchFamily="34" charset="0"/>
                <a:cs typeface="Arial Black"/>
              </a:rPr>
              <a:t>persisting </a:t>
            </a:r>
            <a:r>
              <a:rPr sz="2800" spc="-5" dirty="0">
                <a:solidFill>
                  <a:srgbClr val="FFFFFF"/>
                </a:solidFill>
                <a:latin typeface="Trebuchet MS" pitchFamily="34" charset="0"/>
                <a:cs typeface="Arial Black"/>
              </a:rPr>
              <a:t>in the same </a:t>
            </a:r>
            <a:r>
              <a:rPr sz="2800" spc="-105" dirty="0">
                <a:solidFill>
                  <a:srgbClr val="FFFFFF"/>
                </a:solidFill>
                <a:latin typeface="Trebuchet MS" pitchFamily="34" charset="0"/>
                <a:cs typeface="Arial Black"/>
              </a:rPr>
              <a:t>way. </a:t>
            </a:r>
            <a:endParaRPr sz="2800" dirty="0">
              <a:latin typeface="Trebuchet MS" pitchFamily="34" charset="0"/>
              <a:cs typeface="Arial Black"/>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70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24717">
              <a:alpha val="85096"/>
            </a:srgbClr>
          </a:solidFill>
        </p:spPr>
        <p:txBody>
          <a:bodyPr wrap="square" lIns="0" tIns="0" rIns="0" bIns="0" rtlCol="0"/>
          <a:lstStyle/>
          <a:p>
            <a:endParaRPr/>
          </a:p>
        </p:txBody>
      </p:sp>
      <p:sp>
        <p:nvSpPr>
          <p:cNvPr id="3" name="object 3"/>
          <p:cNvSpPr txBox="1">
            <a:spLocks noGrp="1"/>
          </p:cNvSpPr>
          <p:nvPr>
            <p:ph type="title"/>
          </p:nvPr>
        </p:nvSpPr>
        <p:spPr>
          <a:xfrm>
            <a:off x="345446" y="12906"/>
            <a:ext cx="7052945" cy="843821"/>
          </a:xfrm>
          <a:prstGeom prst="rect">
            <a:avLst/>
          </a:prstGeom>
        </p:spPr>
        <p:txBody>
          <a:bodyPr vert="horz" wrap="square" lIns="0" tIns="12700" rIns="0" bIns="0" rtlCol="0">
            <a:spAutoFit/>
          </a:bodyPr>
          <a:lstStyle/>
          <a:p>
            <a:pPr marL="12700">
              <a:lnSpc>
                <a:spcPct val="100000"/>
              </a:lnSpc>
              <a:spcBef>
                <a:spcPts val="100"/>
              </a:spcBef>
              <a:tabLst>
                <a:tab pos="4246245" algn="l"/>
              </a:tabLst>
            </a:pPr>
            <a:r>
              <a:rPr sz="5400" b="1" dirty="0">
                <a:solidFill>
                  <a:srgbClr val="FF0000"/>
                </a:solidFill>
                <a:latin typeface="Trebuchet MS"/>
                <a:cs typeface="Trebuchet MS"/>
              </a:rPr>
              <a:t>Definition of	Learning</a:t>
            </a:r>
            <a:endParaRPr sz="5400">
              <a:latin typeface="Trebuchet MS"/>
              <a:cs typeface="Trebuchet MS"/>
            </a:endParaRPr>
          </a:p>
        </p:txBody>
      </p:sp>
      <p:sp>
        <p:nvSpPr>
          <p:cNvPr id="4" name="object 4"/>
          <p:cNvSpPr txBox="1"/>
          <p:nvPr/>
        </p:nvSpPr>
        <p:spPr>
          <a:xfrm>
            <a:off x="609600" y="1005217"/>
            <a:ext cx="8305800" cy="4814138"/>
          </a:xfrm>
          <a:prstGeom prst="rect">
            <a:avLst/>
          </a:prstGeom>
        </p:spPr>
        <p:txBody>
          <a:bodyPr vert="horz" wrap="square" lIns="0" tIns="12700" rIns="0" bIns="0" rtlCol="0">
            <a:spAutoFit/>
          </a:bodyPr>
          <a:lstStyle/>
          <a:p>
            <a:pPr marL="355600" marR="396875" indent="-342900">
              <a:lnSpc>
                <a:spcPct val="100000"/>
              </a:lnSpc>
              <a:spcBef>
                <a:spcPts val="100"/>
              </a:spcBef>
              <a:tabLst>
                <a:tab pos="354965" algn="l"/>
              </a:tabLst>
            </a:pPr>
            <a:r>
              <a:rPr sz="2400" spc="-10" dirty="0">
                <a:solidFill>
                  <a:srgbClr val="D24717"/>
                </a:solidFill>
                <a:latin typeface="Wingdings 3"/>
                <a:cs typeface="Wingdings 3"/>
              </a:rPr>
              <a:t></a:t>
            </a:r>
            <a:r>
              <a:rPr sz="2400" spc="-10" dirty="0">
                <a:solidFill>
                  <a:srgbClr val="D24717"/>
                </a:solidFill>
                <a:latin typeface="Times New Roman"/>
                <a:cs typeface="Times New Roman"/>
              </a:rPr>
              <a:t>	</a:t>
            </a:r>
            <a:r>
              <a:rPr lang="en-US" sz="2400" b="1" u="heavy" dirty="0" smtClean="0">
                <a:solidFill>
                  <a:srgbClr val="FFFFFF"/>
                </a:solidFill>
                <a:latin typeface="Arial Black"/>
                <a:cs typeface="Times New Roman"/>
              </a:rPr>
              <a:t>Munn</a:t>
            </a:r>
            <a:r>
              <a:rPr sz="2400" b="1" u="heavy" spc="5" dirty="0" smtClean="0">
                <a:solidFill>
                  <a:srgbClr val="FFFFFF"/>
                </a:solidFill>
                <a:latin typeface="Arial Black"/>
                <a:cs typeface="Arial Black"/>
              </a:rPr>
              <a:t> </a:t>
            </a:r>
            <a:r>
              <a:rPr sz="2400" b="1" u="heavy" spc="-5" dirty="0" smtClean="0">
                <a:solidFill>
                  <a:srgbClr val="FFFFFF"/>
                </a:solidFill>
                <a:latin typeface="Arial Black"/>
                <a:cs typeface="Arial Black"/>
              </a:rPr>
              <a:t>(</a:t>
            </a:r>
            <a:r>
              <a:rPr lang="en-US" sz="2400" b="1" u="heavy" spc="-5" dirty="0" smtClean="0">
                <a:solidFill>
                  <a:srgbClr val="FFFFFF"/>
                </a:solidFill>
                <a:latin typeface="Arial Black"/>
                <a:cs typeface="Arial Black"/>
              </a:rPr>
              <a:t>2000</a:t>
            </a:r>
            <a:r>
              <a:rPr sz="2400" b="1" spc="-5" dirty="0" smtClean="0">
                <a:solidFill>
                  <a:srgbClr val="FFFFFF"/>
                </a:solidFill>
                <a:latin typeface="Arial Black"/>
                <a:cs typeface="Arial Black"/>
              </a:rPr>
              <a:t>)- </a:t>
            </a:r>
            <a:r>
              <a:rPr lang="en-US" sz="2400" b="1" spc="-5" dirty="0" smtClean="0">
                <a:solidFill>
                  <a:srgbClr val="FFFFFF"/>
                </a:solidFill>
                <a:latin typeface="Arial Black"/>
                <a:cs typeface="Arial Black"/>
              </a:rPr>
              <a:t>Learning is more or less permanent modification of behaviour which result from activity, special class or observation</a:t>
            </a:r>
            <a:endParaRPr sz="2400" dirty="0">
              <a:latin typeface="Arial Black"/>
              <a:cs typeface="Arial Black"/>
            </a:endParaRPr>
          </a:p>
          <a:p>
            <a:pPr>
              <a:lnSpc>
                <a:spcPct val="100000"/>
              </a:lnSpc>
              <a:spcBef>
                <a:spcPts val="15"/>
              </a:spcBef>
            </a:pPr>
            <a:endParaRPr sz="2400" dirty="0">
              <a:latin typeface="Times New Roman"/>
              <a:cs typeface="Times New Roman"/>
            </a:endParaRPr>
          </a:p>
          <a:p>
            <a:pPr marL="12700">
              <a:lnSpc>
                <a:spcPct val="100000"/>
              </a:lnSpc>
              <a:tabLst>
                <a:tab pos="354965" algn="l"/>
              </a:tabLst>
            </a:pPr>
            <a:r>
              <a:rPr sz="2400" spc="-10" dirty="0">
                <a:solidFill>
                  <a:srgbClr val="D24717"/>
                </a:solidFill>
                <a:latin typeface="Wingdings 3"/>
                <a:cs typeface="Wingdings 3"/>
              </a:rPr>
              <a:t></a:t>
            </a:r>
            <a:r>
              <a:rPr sz="2400" spc="-10" dirty="0">
                <a:solidFill>
                  <a:srgbClr val="D24717"/>
                </a:solidFill>
                <a:latin typeface="Times New Roman"/>
                <a:cs typeface="Times New Roman"/>
              </a:rPr>
              <a:t>	</a:t>
            </a:r>
            <a:r>
              <a:rPr lang="en-US" sz="2400" b="1" u="heavy" spc="-10" dirty="0" smtClean="0">
                <a:solidFill>
                  <a:srgbClr val="FFFFFF"/>
                </a:solidFill>
                <a:latin typeface="Arial Black"/>
                <a:cs typeface="Times New Roman"/>
              </a:rPr>
              <a:t>Henry Smith </a:t>
            </a:r>
            <a:r>
              <a:rPr sz="2400" b="1" u="heavy" spc="-5" dirty="0" smtClean="0">
                <a:solidFill>
                  <a:srgbClr val="FFFFFF"/>
                </a:solidFill>
                <a:latin typeface="Arial Black"/>
                <a:cs typeface="Arial Black"/>
              </a:rPr>
              <a:t>(19</a:t>
            </a:r>
            <a:r>
              <a:rPr lang="en-US" sz="2400" b="1" u="heavy" spc="-5" dirty="0" smtClean="0">
                <a:solidFill>
                  <a:srgbClr val="FFFFFF"/>
                </a:solidFill>
                <a:latin typeface="Arial Black"/>
                <a:cs typeface="Arial Black"/>
              </a:rPr>
              <a:t>62</a:t>
            </a:r>
            <a:r>
              <a:rPr sz="2400" b="1" u="heavy" spc="-5" dirty="0" smtClean="0">
                <a:solidFill>
                  <a:srgbClr val="FFFFFF"/>
                </a:solidFill>
                <a:latin typeface="Arial Black"/>
                <a:cs typeface="Arial Black"/>
              </a:rPr>
              <a:t>) </a:t>
            </a:r>
            <a:r>
              <a:rPr sz="2400" b="1" dirty="0">
                <a:solidFill>
                  <a:srgbClr val="FFFFFF"/>
                </a:solidFill>
                <a:latin typeface="Arial Black"/>
                <a:cs typeface="Arial Black"/>
              </a:rPr>
              <a:t>– </a:t>
            </a:r>
            <a:r>
              <a:rPr lang="en-US" sz="2400" b="1" dirty="0" smtClean="0">
                <a:solidFill>
                  <a:srgbClr val="FFFFFF"/>
                </a:solidFill>
                <a:latin typeface="Arial Black"/>
                <a:cs typeface="Arial Black"/>
              </a:rPr>
              <a:t>Learning is the 	acquisition of new behaviour or the 	strengthening or weakening of old behaviour as 	a result of experience </a:t>
            </a:r>
            <a:endParaRPr sz="2400" dirty="0">
              <a:latin typeface="Arial Black"/>
              <a:cs typeface="Arial Black"/>
            </a:endParaRPr>
          </a:p>
          <a:p>
            <a:pPr>
              <a:lnSpc>
                <a:spcPct val="100000"/>
              </a:lnSpc>
              <a:spcBef>
                <a:spcPts val="20"/>
              </a:spcBef>
            </a:pPr>
            <a:endParaRPr sz="2400" dirty="0">
              <a:latin typeface="Times New Roman"/>
              <a:cs typeface="Times New Roman"/>
            </a:endParaRPr>
          </a:p>
          <a:p>
            <a:pPr marL="355600" marR="5080" indent="-342900">
              <a:lnSpc>
                <a:spcPct val="100000"/>
              </a:lnSpc>
              <a:spcBef>
                <a:spcPts val="5"/>
              </a:spcBef>
              <a:tabLst>
                <a:tab pos="354965" algn="l"/>
              </a:tabLst>
            </a:pPr>
            <a:r>
              <a:rPr sz="2400" spc="30" dirty="0">
                <a:solidFill>
                  <a:srgbClr val="D24717"/>
                </a:solidFill>
                <a:latin typeface="Wingdings 3"/>
                <a:cs typeface="Wingdings 3"/>
              </a:rPr>
              <a:t></a:t>
            </a:r>
            <a:r>
              <a:rPr sz="2400" spc="30" dirty="0">
                <a:solidFill>
                  <a:srgbClr val="D24717"/>
                </a:solidFill>
                <a:latin typeface="Times New Roman"/>
                <a:cs typeface="Times New Roman"/>
              </a:rPr>
              <a:t>	</a:t>
            </a:r>
            <a:r>
              <a:rPr sz="2400" b="1" u="heavy" spc="-5" dirty="0" err="1" smtClean="0">
                <a:solidFill>
                  <a:srgbClr val="FFFFFF"/>
                </a:solidFill>
                <a:latin typeface="Arial Black"/>
                <a:cs typeface="Arial Black"/>
              </a:rPr>
              <a:t>W</a:t>
            </a:r>
            <a:r>
              <a:rPr lang="en-US" sz="2400" b="1" u="heavy" spc="-5" dirty="0" err="1" smtClean="0">
                <a:solidFill>
                  <a:srgbClr val="FFFFFF"/>
                </a:solidFill>
                <a:latin typeface="Arial Black"/>
                <a:cs typeface="Arial Black"/>
              </a:rPr>
              <a:t>oolfolk</a:t>
            </a:r>
            <a:r>
              <a:rPr lang="en-US" sz="2400" b="1" u="heavy" spc="-5" dirty="0" smtClean="0">
                <a:solidFill>
                  <a:srgbClr val="FFFFFF"/>
                </a:solidFill>
                <a:latin typeface="Arial Black"/>
                <a:cs typeface="Arial Black"/>
              </a:rPr>
              <a:t>, Anita </a:t>
            </a:r>
            <a:r>
              <a:rPr sz="2400" b="1" u="heavy" spc="-5" dirty="0" smtClean="0">
                <a:solidFill>
                  <a:srgbClr val="FFFFFF"/>
                </a:solidFill>
                <a:latin typeface="Arial Black"/>
                <a:cs typeface="Arial Black"/>
              </a:rPr>
              <a:t>(19</a:t>
            </a:r>
            <a:r>
              <a:rPr lang="en-US" sz="2400" b="1" u="heavy" spc="-5" dirty="0" smtClean="0">
                <a:solidFill>
                  <a:srgbClr val="FFFFFF"/>
                </a:solidFill>
                <a:latin typeface="Arial Black"/>
                <a:cs typeface="Arial Black"/>
              </a:rPr>
              <a:t>96</a:t>
            </a:r>
            <a:r>
              <a:rPr sz="2400" b="1" u="heavy" spc="-5" dirty="0" smtClean="0">
                <a:solidFill>
                  <a:srgbClr val="FFFFFF"/>
                </a:solidFill>
                <a:latin typeface="Arial Black"/>
                <a:cs typeface="Arial Black"/>
              </a:rPr>
              <a:t>) </a:t>
            </a:r>
            <a:r>
              <a:rPr sz="2400" b="1" dirty="0">
                <a:solidFill>
                  <a:srgbClr val="FFFFFF"/>
                </a:solidFill>
                <a:latin typeface="Arial Black"/>
                <a:cs typeface="Arial Black"/>
              </a:rPr>
              <a:t>– </a:t>
            </a:r>
            <a:r>
              <a:rPr lang="en-US" sz="2400" b="1" dirty="0" smtClean="0">
                <a:solidFill>
                  <a:srgbClr val="FFFFFF"/>
                </a:solidFill>
                <a:latin typeface="Arial Black"/>
                <a:cs typeface="Arial Black"/>
              </a:rPr>
              <a:t>The process through which experience causes permanent change in behaviour and knowledge</a:t>
            </a:r>
            <a:endParaRPr sz="2400" dirty="0">
              <a:latin typeface="Arial Black"/>
              <a:cs typeface="Arial Black"/>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70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24717">
              <a:alpha val="85096"/>
            </a:srgbClr>
          </a:solidFill>
        </p:spPr>
        <p:txBody>
          <a:bodyPr wrap="square" lIns="0" tIns="0" rIns="0" bIns="0" rtlCol="0"/>
          <a:lstStyle/>
          <a:p>
            <a:endParaRPr/>
          </a:p>
        </p:txBody>
      </p:sp>
      <p:sp>
        <p:nvSpPr>
          <p:cNvPr id="3" name="object 3"/>
          <p:cNvSpPr txBox="1">
            <a:spLocks noGrp="1"/>
          </p:cNvSpPr>
          <p:nvPr>
            <p:ph type="title"/>
          </p:nvPr>
        </p:nvSpPr>
        <p:spPr>
          <a:xfrm>
            <a:off x="78739" y="7"/>
            <a:ext cx="10490200" cy="443070"/>
          </a:xfrm>
          <a:prstGeom prst="rect">
            <a:avLst/>
          </a:prstGeom>
        </p:spPr>
        <p:txBody>
          <a:bodyPr vert="horz" wrap="square" lIns="0" tIns="12065" rIns="0" bIns="0" rtlCol="0">
            <a:spAutoFit/>
          </a:bodyPr>
          <a:lstStyle/>
          <a:p>
            <a:pPr marL="12700" algn="ctr">
              <a:lnSpc>
                <a:spcPct val="100000"/>
              </a:lnSpc>
              <a:spcBef>
                <a:spcPts val="95"/>
              </a:spcBef>
              <a:tabLst>
                <a:tab pos="1800225" algn="l"/>
              </a:tabLst>
            </a:pPr>
            <a:r>
              <a:rPr sz="2800" b="1" spc="-10" dirty="0">
                <a:latin typeface="Trebuchet MS" pitchFamily="34" charset="0"/>
                <a:cs typeface="Arial Black"/>
              </a:rPr>
              <a:t>5)	</a:t>
            </a:r>
            <a:r>
              <a:rPr sz="2800" b="1" spc="30" dirty="0">
                <a:latin typeface="Trebuchet MS" pitchFamily="34" charset="0"/>
                <a:cs typeface="Arial Black"/>
              </a:rPr>
              <a:t>The </a:t>
            </a:r>
            <a:r>
              <a:rPr sz="2800" b="1" spc="-10" dirty="0">
                <a:latin typeface="Trebuchet MS" pitchFamily="34" charset="0"/>
                <a:cs typeface="Arial Black"/>
              </a:rPr>
              <a:t>Law </a:t>
            </a:r>
            <a:r>
              <a:rPr sz="2800" b="1" spc="-5" dirty="0">
                <a:latin typeface="Trebuchet MS" pitchFamily="34" charset="0"/>
                <a:cs typeface="Arial Black"/>
              </a:rPr>
              <a:t>of Set or</a:t>
            </a:r>
            <a:r>
              <a:rPr sz="2800" b="1" spc="185" dirty="0">
                <a:latin typeface="Trebuchet MS" pitchFamily="34" charset="0"/>
                <a:cs typeface="Arial Black"/>
              </a:rPr>
              <a:t> </a:t>
            </a:r>
            <a:r>
              <a:rPr sz="2800" b="1" spc="-5" dirty="0">
                <a:latin typeface="Trebuchet MS" pitchFamily="34" charset="0"/>
                <a:cs typeface="Arial Black"/>
              </a:rPr>
              <a:t>Attitude-</a:t>
            </a:r>
            <a:endParaRPr sz="2800" dirty="0">
              <a:latin typeface="Trebuchet MS" pitchFamily="34" charset="0"/>
              <a:cs typeface="Arial Black"/>
            </a:endParaRPr>
          </a:p>
        </p:txBody>
      </p:sp>
      <p:sp>
        <p:nvSpPr>
          <p:cNvPr id="4" name="object 4"/>
          <p:cNvSpPr txBox="1"/>
          <p:nvPr/>
        </p:nvSpPr>
        <p:spPr>
          <a:xfrm>
            <a:off x="78741" y="1037595"/>
            <a:ext cx="10132059" cy="3559436"/>
          </a:xfrm>
          <a:prstGeom prst="rect">
            <a:avLst/>
          </a:prstGeom>
        </p:spPr>
        <p:txBody>
          <a:bodyPr vert="horz" wrap="square" lIns="0" tIns="68580" rIns="0" bIns="0" rtlCol="0">
            <a:spAutoFit/>
          </a:bodyPr>
          <a:lstStyle/>
          <a:p>
            <a:pPr marL="12700" marR="5080" algn="just">
              <a:lnSpc>
                <a:spcPct val="90000"/>
              </a:lnSpc>
              <a:spcBef>
                <a:spcPts val="540"/>
              </a:spcBef>
            </a:pPr>
            <a:r>
              <a:rPr sz="2800" spc="10" dirty="0">
                <a:solidFill>
                  <a:srgbClr val="FFFFFF"/>
                </a:solidFill>
                <a:latin typeface="Trebuchet MS" pitchFamily="34" charset="0"/>
                <a:cs typeface="Arial Black"/>
              </a:rPr>
              <a:t>Learning </a:t>
            </a:r>
            <a:r>
              <a:rPr sz="2800" spc="-5" dirty="0">
                <a:solidFill>
                  <a:srgbClr val="FFFFFF"/>
                </a:solidFill>
                <a:latin typeface="Trebuchet MS" pitchFamily="34" charset="0"/>
                <a:cs typeface="Arial Black"/>
              </a:rPr>
              <a:t>is guided by a total </a:t>
            </a:r>
            <a:r>
              <a:rPr sz="2800" spc="-10" dirty="0">
                <a:solidFill>
                  <a:srgbClr val="FFFFFF"/>
                </a:solidFill>
                <a:latin typeface="Trebuchet MS" pitchFamily="34" charset="0"/>
                <a:cs typeface="Arial Black"/>
              </a:rPr>
              <a:t>set </a:t>
            </a:r>
            <a:r>
              <a:rPr sz="2800" spc="-5" dirty="0">
                <a:solidFill>
                  <a:srgbClr val="FFFFFF"/>
                </a:solidFill>
                <a:latin typeface="Trebuchet MS" pitchFamily="34" charset="0"/>
                <a:cs typeface="Arial Black"/>
              </a:rPr>
              <a:t>or </a:t>
            </a:r>
            <a:r>
              <a:rPr sz="2800" spc="-15" dirty="0">
                <a:solidFill>
                  <a:srgbClr val="FFFFFF"/>
                </a:solidFill>
                <a:latin typeface="Trebuchet MS" pitchFamily="34" charset="0"/>
                <a:cs typeface="Arial Black"/>
              </a:rPr>
              <a:t>attitude </a:t>
            </a:r>
            <a:r>
              <a:rPr sz="2800" spc="-5" dirty="0">
                <a:solidFill>
                  <a:srgbClr val="FFFFFF"/>
                </a:solidFill>
                <a:latin typeface="Trebuchet MS" pitchFamily="34" charset="0"/>
                <a:cs typeface="Arial Black"/>
              </a:rPr>
              <a:t>of  the </a:t>
            </a:r>
            <a:r>
              <a:rPr sz="2800" spc="0" dirty="0">
                <a:solidFill>
                  <a:srgbClr val="FFFFFF"/>
                </a:solidFill>
                <a:latin typeface="Trebuchet MS" pitchFamily="34" charset="0"/>
                <a:cs typeface="Arial Black"/>
              </a:rPr>
              <a:t>organism, </a:t>
            </a:r>
            <a:r>
              <a:rPr sz="2800" spc="-10" dirty="0">
                <a:solidFill>
                  <a:srgbClr val="FFFFFF"/>
                </a:solidFill>
                <a:latin typeface="Trebuchet MS" pitchFamily="34" charset="0"/>
                <a:cs typeface="Arial Black"/>
              </a:rPr>
              <a:t>which </a:t>
            </a:r>
            <a:r>
              <a:rPr sz="2800" spc="5" dirty="0">
                <a:solidFill>
                  <a:srgbClr val="FFFFFF"/>
                </a:solidFill>
                <a:latin typeface="Trebuchet MS" pitchFamily="34" charset="0"/>
                <a:cs typeface="Arial Black"/>
              </a:rPr>
              <a:t>determines </a:t>
            </a:r>
            <a:r>
              <a:rPr sz="2800" spc="-10" dirty="0">
                <a:solidFill>
                  <a:srgbClr val="FFFFFF"/>
                </a:solidFill>
                <a:latin typeface="Trebuchet MS" pitchFamily="34" charset="0"/>
                <a:cs typeface="Arial Black"/>
              </a:rPr>
              <a:t>not </a:t>
            </a:r>
            <a:r>
              <a:rPr sz="2800" spc="5" dirty="0">
                <a:solidFill>
                  <a:srgbClr val="FFFFFF"/>
                </a:solidFill>
                <a:latin typeface="Trebuchet MS" pitchFamily="34" charset="0"/>
                <a:cs typeface="Arial Black"/>
              </a:rPr>
              <a:t>only </a:t>
            </a:r>
            <a:r>
              <a:rPr sz="2800" spc="-10" dirty="0">
                <a:solidFill>
                  <a:srgbClr val="FFFFFF"/>
                </a:solidFill>
                <a:latin typeface="Trebuchet MS" pitchFamily="34" charset="0"/>
                <a:cs typeface="Arial Black"/>
              </a:rPr>
              <a:t>what  </a:t>
            </a:r>
            <a:r>
              <a:rPr sz="2800" spc="-5" dirty="0">
                <a:solidFill>
                  <a:srgbClr val="FFFFFF"/>
                </a:solidFill>
                <a:latin typeface="Trebuchet MS" pitchFamily="34" charset="0"/>
                <a:cs typeface="Arial Black"/>
              </a:rPr>
              <a:t>the </a:t>
            </a:r>
            <a:r>
              <a:rPr sz="2800" spc="5" dirty="0">
                <a:solidFill>
                  <a:srgbClr val="FFFFFF"/>
                </a:solidFill>
                <a:latin typeface="Trebuchet MS" pitchFamily="34" charset="0"/>
                <a:cs typeface="Arial Black"/>
              </a:rPr>
              <a:t>person </a:t>
            </a:r>
            <a:r>
              <a:rPr sz="2800" spc="-5" dirty="0">
                <a:solidFill>
                  <a:srgbClr val="FFFFFF"/>
                </a:solidFill>
                <a:latin typeface="Trebuchet MS" pitchFamily="34" charset="0"/>
                <a:cs typeface="Arial Black"/>
              </a:rPr>
              <a:t>will do but </a:t>
            </a:r>
            <a:r>
              <a:rPr sz="2800" spc="-10" dirty="0">
                <a:solidFill>
                  <a:srgbClr val="FFFFFF"/>
                </a:solidFill>
                <a:latin typeface="Trebuchet MS" pitchFamily="34" charset="0"/>
                <a:cs typeface="Arial Black"/>
              </a:rPr>
              <a:t>what </a:t>
            </a:r>
            <a:r>
              <a:rPr sz="2800" spc="-5" dirty="0">
                <a:solidFill>
                  <a:srgbClr val="FFFFFF"/>
                </a:solidFill>
                <a:latin typeface="Trebuchet MS" pitchFamily="34" charset="0"/>
                <a:cs typeface="Arial Black"/>
              </a:rPr>
              <a:t>will </a:t>
            </a:r>
            <a:r>
              <a:rPr sz="2800" spc="-15" dirty="0">
                <a:solidFill>
                  <a:srgbClr val="FFFFFF"/>
                </a:solidFill>
                <a:latin typeface="Trebuchet MS" pitchFamily="34" charset="0"/>
                <a:cs typeface="Arial Black"/>
              </a:rPr>
              <a:t>satisfy </a:t>
            </a:r>
            <a:r>
              <a:rPr sz="2800" spc="-5" dirty="0">
                <a:solidFill>
                  <a:srgbClr val="FFFFFF"/>
                </a:solidFill>
                <a:latin typeface="Trebuchet MS" pitchFamily="34" charset="0"/>
                <a:cs typeface="Arial Black"/>
              </a:rPr>
              <a:t>or  </a:t>
            </a:r>
            <a:r>
              <a:rPr sz="2800" spc="-20" dirty="0">
                <a:solidFill>
                  <a:srgbClr val="FFFFFF"/>
                </a:solidFill>
                <a:latin typeface="Trebuchet MS" pitchFamily="34" charset="0"/>
                <a:cs typeface="Arial Black"/>
              </a:rPr>
              <a:t>annoy </a:t>
            </a:r>
            <a:r>
              <a:rPr sz="2800" spc="-5" dirty="0">
                <a:solidFill>
                  <a:srgbClr val="FFFFFF"/>
                </a:solidFill>
                <a:latin typeface="Trebuchet MS" pitchFamily="34" charset="0"/>
                <a:cs typeface="Arial Black"/>
              </a:rPr>
              <a:t>him. </a:t>
            </a:r>
            <a:r>
              <a:rPr sz="2800" spc="-50" dirty="0">
                <a:solidFill>
                  <a:srgbClr val="FFFFFF"/>
                </a:solidFill>
                <a:latin typeface="Trebuchet MS" pitchFamily="34" charset="0"/>
                <a:cs typeface="Arial Black"/>
              </a:rPr>
              <a:t>For </a:t>
            </a:r>
            <a:r>
              <a:rPr sz="2800" spc="-10" dirty="0">
                <a:solidFill>
                  <a:srgbClr val="FFFFFF"/>
                </a:solidFill>
                <a:latin typeface="Trebuchet MS" pitchFamily="34" charset="0"/>
                <a:cs typeface="Arial Black"/>
              </a:rPr>
              <a:t>instance, </a:t>
            </a:r>
            <a:r>
              <a:rPr sz="2800" spc="-5" dirty="0">
                <a:solidFill>
                  <a:srgbClr val="FFFFFF"/>
                </a:solidFill>
                <a:latin typeface="Trebuchet MS" pitchFamily="34" charset="0"/>
                <a:cs typeface="Arial Black"/>
              </a:rPr>
              <a:t>unless the </a:t>
            </a:r>
            <a:r>
              <a:rPr sz="2800" spc="-25" dirty="0">
                <a:solidFill>
                  <a:srgbClr val="FFFFFF"/>
                </a:solidFill>
                <a:latin typeface="Trebuchet MS" pitchFamily="34" charset="0"/>
                <a:cs typeface="Arial Black"/>
              </a:rPr>
              <a:t>cricketer  </a:t>
            </a:r>
            <a:r>
              <a:rPr sz="2800" spc="-5" dirty="0">
                <a:solidFill>
                  <a:srgbClr val="FFFFFF"/>
                </a:solidFill>
                <a:latin typeface="Trebuchet MS" pitchFamily="34" charset="0"/>
                <a:cs typeface="Arial Black"/>
              </a:rPr>
              <a:t>sets himself to </a:t>
            </a:r>
            <a:r>
              <a:rPr sz="2800" spc="-40" dirty="0">
                <a:solidFill>
                  <a:srgbClr val="FFFFFF"/>
                </a:solidFill>
                <a:latin typeface="Trebuchet MS" pitchFamily="34" charset="0"/>
                <a:cs typeface="Arial Black"/>
              </a:rPr>
              <a:t>make </a:t>
            </a:r>
            <a:r>
              <a:rPr sz="2800" spc="-5" dirty="0">
                <a:solidFill>
                  <a:srgbClr val="FFFFFF"/>
                </a:solidFill>
                <a:latin typeface="Trebuchet MS" pitchFamily="34" charset="0"/>
                <a:cs typeface="Arial Black"/>
              </a:rPr>
              <a:t>a </a:t>
            </a:r>
            <a:r>
              <a:rPr sz="2800" spc="-20" dirty="0">
                <a:solidFill>
                  <a:srgbClr val="FFFFFF"/>
                </a:solidFill>
                <a:latin typeface="Trebuchet MS" pitchFamily="34" charset="0"/>
                <a:cs typeface="Arial Black"/>
              </a:rPr>
              <a:t>century, </a:t>
            </a:r>
            <a:r>
              <a:rPr sz="2800" spc="-5" dirty="0">
                <a:solidFill>
                  <a:srgbClr val="FFFFFF"/>
                </a:solidFill>
                <a:latin typeface="Trebuchet MS" pitchFamily="34" charset="0"/>
                <a:cs typeface="Arial Black"/>
              </a:rPr>
              <a:t>he will not be  </a:t>
            </a:r>
            <a:r>
              <a:rPr sz="2800" dirty="0">
                <a:solidFill>
                  <a:srgbClr val="FFFFFF"/>
                </a:solidFill>
                <a:latin typeface="Trebuchet MS" pitchFamily="34" charset="0"/>
                <a:cs typeface="Arial Black"/>
              </a:rPr>
              <a:t>able </a:t>
            </a:r>
            <a:r>
              <a:rPr sz="2800" spc="-5" dirty="0">
                <a:solidFill>
                  <a:srgbClr val="FFFFFF"/>
                </a:solidFill>
                <a:latin typeface="Trebuchet MS" pitchFamily="34" charset="0"/>
                <a:cs typeface="Arial Black"/>
              </a:rPr>
              <a:t>to </a:t>
            </a:r>
            <a:r>
              <a:rPr sz="2800" spc="0" dirty="0">
                <a:solidFill>
                  <a:srgbClr val="FFFFFF"/>
                </a:solidFill>
                <a:latin typeface="Trebuchet MS" pitchFamily="34" charset="0"/>
                <a:cs typeface="Arial Black"/>
              </a:rPr>
              <a:t>score more </a:t>
            </a:r>
            <a:r>
              <a:rPr sz="2800" spc="10" dirty="0">
                <a:solidFill>
                  <a:srgbClr val="FFFFFF"/>
                </a:solidFill>
                <a:latin typeface="Trebuchet MS" pitchFamily="34" charset="0"/>
                <a:cs typeface="Arial Black"/>
              </a:rPr>
              <a:t>runs. </a:t>
            </a:r>
            <a:r>
              <a:rPr sz="2800" spc="-5" dirty="0">
                <a:solidFill>
                  <a:srgbClr val="FFFFFF"/>
                </a:solidFill>
                <a:latin typeface="Trebuchet MS" pitchFamily="34" charset="0"/>
                <a:cs typeface="Arial Black"/>
              </a:rPr>
              <a:t>A student, </a:t>
            </a:r>
            <a:r>
              <a:rPr sz="2800" spc="-20" dirty="0">
                <a:solidFill>
                  <a:srgbClr val="FFFFFF"/>
                </a:solidFill>
                <a:latin typeface="Trebuchet MS" pitchFamily="34" charset="0"/>
                <a:cs typeface="Arial Black"/>
              </a:rPr>
              <a:t>similarly,  </a:t>
            </a:r>
            <a:r>
              <a:rPr sz="2800" spc="-5" dirty="0">
                <a:solidFill>
                  <a:srgbClr val="FFFFFF"/>
                </a:solidFill>
                <a:latin typeface="Trebuchet MS" pitchFamily="34" charset="0"/>
                <a:cs typeface="Arial Black"/>
              </a:rPr>
              <a:t>unless he sets to get </a:t>
            </a:r>
            <a:r>
              <a:rPr sz="2800" spc="10" dirty="0">
                <a:solidFill>
                  <a:srgbClr val="FFFFFF"/>
                </a:solidFill>
                <a:latin typeface="Trebuchet MS" pitchFamily="34" charset="0"/>
                <a:cs typeface="Arial Black"/>
              </a:rPr>
              <a:t>first </a:t>
            </a:r>
            <a:r>
              <a:rPr sz="2800" spc="-5" dirty="0">
                <a:solidFill>
                  <a:srgbClr val="FFFFFF"/>
                </a:solidFill>
                <a:latin typeface="Trebuchet MS" pitchFamily="34" charset="0"/>
                <a:cs typeface="Arial Black"/>
              </a:rPr>
              <a:t>position and has the  </a:t>
            </a:r>
            <a:r>
              <a:rPr sz="2800" spc="-10" dirty="0">
                <a:solidFill>
                  <a:srgbClr val="FFFFFF"/>
                </a:solidFill>
                <a:latin typeface="Trebuchet MS" pitchFamily="34" charset="0"/>
                <a:cs typeface="Arial Black"/>
              </a:rPr>
              <a:t>attitude </a:t>
            </a:r>
            <a:r>
              <a:rPr sz="2800" spc="-5" dirty="0">
                <a:solidFill>
                  <a:srgbClr val="FFFFFF"/>
                </a:solidFill>
                <a:latin typeface="Trebuchet MS" pitchFamily="34" charset="0"/>
                <a:cs typeface="Arial Black"/>
              </a:rPr>
              <a:t>of being </a:t>
            </a:r>
            <a:r>
              <a:rPr sz="2800" spc="-35" dirty="0">
                <a:solidFill>
                  <a:srgbClr val="FFFFFF"/>
                </a:solidFill>
                <a:latin typeface="Trebuchet MS" pitchFamily="34" charset="0"/>
                <a:cs typeface="Arial Black"/>
              </a:rPr>
              <a:t>at </a:t>
            </a:r>
            <a:r>
              <a:rPr sz="2800" spc="-5" dirty="0">
                <a:solidFill>
                  <a:srgbClr val="FFFFFF"/>
                </a:solidFill>
                <a:latin typeface="Trebuchet MS" pitchFamily="34" charset="0"/>
                <a:cs typeface="Arial Black"/>
              </a:rPr>
              <a:t>the </a:t>
            </a:r>
            <a:r>
              <a:rPr sz="2800" spc="-15" dirty="0">
                <a:solidFill>
                  <a:srgbClr val="FFFFFF"/>
                </a:solidFill>
                <a:latin typeface="Trebuchet MS" pitchFamily="34" charset="0"/>
                <a:cs typeface="Arial Black"/>
              </a:rPr>
              <a:t>top, </a:t>
            </a:r>
            <a:r>
              <a:rPr sz="2800" spc="-20" dirty="0">
                <a:solidFill>
                  <a:srgbClr val="FFFFFF"/>
                </a:solidFill>
                <a:latin typeface="Trebuchet MS" pitchFamily="34" charset="0"/>
                <a:cs typeface="Arial Black"/>
              </a:rPr>
              <a:t>would </a:t>
            </a:r>
            <a:r>
              <a:rPr sz="2800" spc="0" dirty="0">
                <a:solidFill>
                  <a:srgbClr val="FFFFFF"/>
                </a:solidFill>
                <a:latin typeface="Trebuchet MS" pitchFamily="34" charset="0"/>
                <a:cs typeface="Arial Black"/>
              </a:rPr>
              <a:t>while </a:t>
            </a:r>
            <a:r>
              <a:rPr sz="2800" spc="-15" dirty="0">
                <a:solidFill>
                  <a:srgbClr val="FFFFFF"/>
                </a:solidFill>
                <a:latin typeface="Trebuchet MS" pitchFamily="34" charset="0"/>
                <a:cs typeface="Arial Black"/>
              </a:rPr>
              <a:t>away  </a:t>
            </a:r>
            <a:r>
              <a:rPr sz="2800" spc="-5" dirty="0">
                <a:solidFill>
                  <a:srgbClr val="FFFFFF"/>
                </a:solidFill>
                <a:latin typeface="Trebuchet MS" pitchFamily="34" charset="0"/>
                <a:cs typeface="Arial Black"/>
              </a:rPr>
              <a:t>the time and </a:t>
            </a:r>
            <a:r>
              <a:rPr sz="2800" spc="-15" dirty="0">
                <a:solidFill>
                  <a:srgbClr val="FFFFFF"/>
                </a:solidFill>
                <a:latin typeface="Trebuchet MS" pitchFamily="34" charset="0"/>
                <a:cs typeface="Arial Black"/>
              </a:rPr>
              <a:t>would </a:t>
            </a:r>
            <a:r>
              <a:rPr sz="2800" spc="-10" dirty="0">
                <a:solidFill>
                  <a:srgbClr val="FFFFFF"/>
                </a:solidFill>
                <a:latin typeface="Trebuchet MS" pitchFamily="34" charset="0"/>
                <a:cs typeface="Arial Black"/>
              </a:rPr>
              <a:t>not </a:t>
            </a:r>
            <a:r>
              <a:rPr sz="2800" spc="25" dirty="0">
                <a:solidFill>
                  <a:srgbClr val="FFFFFF"/>
                </a:solidFill>
                <a:latin typeface="Trebuchet MS" pitchFamily="34" charset="0"/>
                <a:cs typeface="Arial Black"/>
              </a:rPr>
              <a:t>learn </a:t>
            </a:r>
            <a:r>
              <a:rPr sz="2800" spc="-20" dirty="0">
                <a:solidFill>
                  <a:srgbClr val="FFFFFF"/>
                </a:solidFill>
                <a:latin typeface="Trebuchet MS" pitchFamily="34" charset="0"/>
                <a:cs typeface="Arial Black"/>
              </a:rPr>
              <a:t>much. </a:t>
            </a:r>
            <a:r>
              <a:rPr sz="2800" spc="-10" dirty="0">
                <a:solidFill>
                  <a:srgbClr val="FFFFFF"/>
                </a:solidFill>
                <a:latin typeface="Trebuchet MS" pitchFamily="34" charset="0"/>
                <a:cs typeface="Arial Black"/>
              </a:rPr>
              <a:t>Hence,  </a:t>
            </a:r>
            <a:r>
              <a:rPr sz="2800" spc="10" dirty="0">
                <a:solidFill>
                  <a:srgbClr val="FFFFFF"/>
                </a:solidFill>
                <a:latin typeface="Trebuchet MS" pitchFamily="34" charset="0"/>
                <a:cs typeface="Arial Black"/>
              </a:rPr>
              <a:t>learning </a:t>
            </a:r>
            <a:r>
              <a:rPr sz="2800" spc="-5" dirty="0">
                <a:solidFill>
                  <a:srgbClr val="FFFFFF"/>
                </a:solidFill>
                <a:latin typeface="Trebuchet MS" pitchFamily="34" charset="0"/>
                <a:cs typeface="Arial Black"/>
              </a:rPr>
              <a:t>is affected </a:t>
            </a:r>
            <a:r>
              <a:rPr sz="2800" spc="0" dirty="0">
                <a:solidFill>
                  <a:srgbClr val="FFFFFF"/>
                </a:solidFill>
                <a:latin typeface="Trebuchet MS" pitchFamily="34" charset="0"/>
                <a:cs typeface="Arial Black"/>
              </a:rPr>
              <a:t>more </a:t>
            </a:r>
            <a:r>
              <a:rPr sz="2800" spc="-5" dirty="0">
                <a:solidFill>
                  <a:srgbClr val="FFFFFF"/>
                </a:solidFill>
                <a:latin typeface="Trebuchet MS" pitchFamily="34" charset="0"/>
                <a:cs typeface="Arial Black"/>
              </a:rPr>
              <a:t>in the </a:t>
            </a:r>
            <a:r>
              <a:rPr sz="2800" spc="-10" dirty="0">
                <a:solidFill>
                  <a:srgbClr val="FFFFFF"/>
                </a:solidFill>
                <a:latin typeface="Trebuchet MS" pitchFamily="34" charset="0"/>
                <a:cs typeface="Arial Black"/>
              </a:rPr>
              <a:t>individual if  </a:t>
            </a:r>
            <a:r>
              <a:rPr sz="2800" spc="-5" dirty="0">
                <a:solidFill>
                  <a:srgbClr val="FFFFFF"/>
                </a:solidFill>
                <a:latin typeface="Trebuchet MS" pitchFamily="34" charset="0"/>
                <a:cs typeface="Arial Black"/>
              </a:rPr>
              <a:t>he is set to </a:t>
            </a:r>
            <a:r>
              <a:rPr sz="2800" spc="25" dirty="0">
                <a:solidFill>
                  <a:srgbClr val="FFFFFF"/>
                </a:solidFill>
                <a:latin typeface="Trebuchet MS" pitchFamily="34" charset="0"/>
                <a:cs typeface="Arial Black"/>
              </a:rPr>
              <a:t>learn </a:t>
            </a:r>
            <a:r>
              <a:rPr sz="2800" spc="5" dirty="0">
                <a:solidFill>
                  <a:srgbClr val="FFFFFF"/>
                </a:solidFill>
                <a:latin typeface="Trebuchet MS" pitchFamily="34" charset="0"/>
                <a:cs typeface="Arial Black"/>
              </a:rPr>
              <a:t>more </a:t>
            </a:r>
            <a:r>
              <a:rPr sz="2800" spc="-5" dirty="0">
                <a:solidFill>
                  <a:srgbClr val="FFFFFF"/>
                </a:solidFill>
                <a:latin typeface="Trebuchet MS" pitchFamily="34" charset="0"/>
                <a:cs typeface="Arial Black"/>
              </a:rPr>
              <a:t>or to</a:t>
            </a:r>
            <a:r>
              <a:rPr sz="2800" spc="-55" dirty="0">
                <a:solidFill>
                  <a:srgbClr val="FFFFFF"/>
                </a:solidFill>
                <a:latin typeface="Trebuchet MS" pitchFamily="34" charset="0"/>
                <a:cs typeface="Arial Black"/>
              </a:rPr>
              <a:t> </a:t>
            </a:r>
            <a:r>
              <a:rPr sz="2800" spc="-40" dirty="0">
                <a:solidFill>
                  <a:srgbClr val="FFFFFF"/>
                </a:solidFill>
                <a:latin typeface="Trebuchet MS" pitchFamily="34" charset="0"/>
                <a:cs typeface="Arial Black"/>
              </a:rPr>
              <a:t>excel.</a:t>
            </a:r>
            <a:endParaRPr sz="2800" dirty="0">
              <a:latin typeface="Trebuchet MS" pitchFamily="34" charset="0"/>
              <a:cs typeface="Arial Black"/>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533985" y="426923"/>
            <a:ext cx="5115560" cy="766877"/>
          </a:xfrm>
          <a:prstGeom prst="rect">
            <a:avLst/>
          </a:prstGeom>
        </p:spPr>
        <p:txBody>
          <a:bodyPr vert="horz" wrap="square" lIns="0" tIns="12700" rIns="0" bIns="0" rtlCol="0">
            <a:spAutoFit/>
          </a:bodyPr>
          <a:lstStyle/>
          <a:p>
            <a:pPr marL="12700">
              <a:lnSpc>
                <a:spcPct val="100000"/>
              </a:lnSpc>
              <a:spcBef>
                <a:spcPts val="100"/>
              </a:spcBef>
            </a:pPr>
            <a:r>
              <a:rPr spc="-5" dirty="0"/>
              <a:t>Learning</a:t>
            </a:r>
            <a:r>
              <a:rPr spc="-45" dirty="0"/>
              <a:t> </a:t>
            </a:r>
            <a:r>
              <a:rPr spc="-5" dirty="0"/>
              <a:t>Process</a:t>
            </a:r>
          </a:p>
        </p:txBody>
      </p:sp>
      <p:sp>
        <p:nvSpPr>
          <p:cNvPr id="3" name="object 3"/>
          <p:cNvSpPr txBox="1"/>
          <p:nvPr/>
        </p:nvSpPr>
        <p:spPr>
          <a:xfrm>
            <a:off x="714590" y="1529080"/>
            <a:ext cx="9190567" cy="3067506"/>
          </a:xfrm>
          <a:prstGeom prst="rect">
            <a:avLst/>
          </a:prstGeom>
        </p:spPr>
        <p:txBody>
          <a:bodyPr vert="horz" wrap="square" lIns="0" tIns="116840" rIns="0" bIns="0" rtlCol="0">
            <a:spAutoFit/>
          </a:bodyPr>
          <a:lstStyle/>
          <a:p>
            <a:pPr marL="355600" indent="-342900">
              <a:spcBef>
                <a:spcPts val="920"/>
              </a:spcBef>
              <a:buFont typeface="Arial"/>
              <a:buChar char="•"/>
              <a:tabLst>
                <a:tab pos="354965" algn="l"/>
                <a:tab pos="355600" algn="l"/>
              </a:tabLst>
            </a:pPr>
            <a:r>
              <a:rPr sz="3300" spc="-10" dirty="0">
                <a:solidFill>
                  <a:srgbClr val="FFFFFF"/>
                </a:solidFill>
                <a:cs typeface="Calibri"/>
              </a:rPr>
              <a:t>Receiving</a:t>
            </a:r>
            <a:r>
              <a:rPr sz="3300" spc="-20" dirty="0">
                <a:solidFill>
                  <a:srgbClr val="FFFFFF"/>
                </a:solidFill>
                <a:cs typeface="Calibri"/>
              </a:rPr>
              <a:t> </a:t>
            </a:r>
            <a:r>
              <a:rPr sz="3300" spc="-10" dirty="0">
                <a:solidFill>
                  <a:srgbClr val="FFFFFF"/>
                </a:solidFill>
                <a:cs typeface="Calibri"/>
              </a:rPr>
              <a:t>Information</a:t>
            </a:r>
            <a:endParaRPr sz="3300">
              <a:solidFill>
                <a:prstClr val="black"/>
              </a:solidFill>
              <a:cs typeface="Calibri"/>
            </a:endParaRPr>
          </a:p>
          <a:p>
            <a:pPr marL="355600" indent="-342900">
              <a:spcBef>
                <a:spcPts val="819"/>
              </a:spcBef>
              <a:buFont typeface="Arial"/>
              <a:buChar char="•"/>
              <a:tabLst>
                <a:tab pos="354965" algn="l"/>
                <a:tab pos="355600" algn="l"/>
              </a:tabLst>
            </a:pPr>
            <a:r>
              <a:rPr sz="3300" spc="-10" dirty="0">
                <a:solidFill>
                  <a:srgbClr val="FFFFFF"/>
                </a:solidFill>
                <a:cs typeface="Calibri"/>
              </a:rPr>
              <a:t>Accepting </a:t>
            </a:r>
            <a:r>
              <a:rPr sz="3300" spc="-5" dirty="0">
                <a:solidFill>
                  <a:srgbClr val="FFFFFF"/>
                </a:solidFill>
                <a:cs typeface="Calibri"/>
              </a:rPr>
              <a:t>or </a:t>
            </a:r>
            <a:r>
              <a:rPr sz="3300" spc="-10" dirty="0">
                <a:solidFill>
                  <a:srgbClr val="FFFFFF"/>
                </a:solidFill>
                <a:cs typeface="Calibri"/>
              </a:rPr>
              <a:t>Taking </a:t>
            </a:r>
            <a:r>
              <a:rPr sz="3300" spc="-5" dirty="0">
                <a:solidFill>
                  <a:srgbClr val="FFFFFF"/>
                </a:solidFill>
                <a:cs typeface="Calibri"/>
              </a:rPr>
              <a:t>in the</a:t>
            </a:r>
            <a:r>
              <a:rPr sz="3300" spc="-45" dirty="0">
                <a:solidFill>
                  <a:srgbClr val="FFFFFF"/>
                </a:solidFill>
                <a:cs typeface="Calibri"/>
              </a:rPr>
              <a:t> </a:t>
            </a:r>
            <a:r>
              <a:rPr sz="3300" spc="-5" dirty="0">
                <a:solidFill>
                  <a:srgbClr val="FFFFFF"/>
                </a:solidFill>
                <a:cs typeface="Calibri"/>
              </a:rPr>
              <a:t>information</a:t>
            </a:r>
            <a:endParaRPr sz="3300">
              <a:solidFill>
                <a:prstClr val="black"/>
              </a:solidFill>
              <a:cs typeface="Calibri"/>
            </a:endParaRPr>
          </a:p>
          <a:p>
            <a:pPr marL="355600" indent="-342900">
              <a:spcBef>
                <a:spcPts val="819"/>
              </a:spcBef>
              <a:buFont typeface="Arial"/>
              <a:buChar char="•"/>
              <a:tabLst>
                <a:tab pos="354965" algn="l"/>
                <a:tab pos="355600" algn="l"/>
              </a:tabLst>
            </a:pPr>
            <a:r>
              <a:rPr sz="3300" spc="-5" dirty="0">
                <a:solidFill>
                  <a:srgbClr val="FFFFFF"/>
                </a:solidFill>
                <a:cs typeface="Calibri"/>
              </a:rPr>
              <a:t>Assimilating the</a:t>
            </a:r>
            <a:r>
              <a:rPr sz="3300" spc="-20" dirty="0">
                <a:solidFill>
                  <a:srgbClr val="FFFFFF"/>
                </a:solidFill>
                <a:cs typeface="Calibri"/>
              </a:rPr>
              <a:t> </a:t>
            </a:r>
            <a:r>
              <a:rPr sz="3300" spc="-10" dirty="0">
                <a:solidFill>
                  <a:srgbClr val="FFFFFF"/>
                </a:solidFill>
                <a:cs typeface="Calibri"/>
              </a:rPr>
              <a:t>information</a:t>
            </a:r>
            <a:endParaRPr sz="3300">
              <a:solidFill>
                <a:prstClr val="black"/>
              </a:solidFill>
              <a:cs typeface="Calibri"/>
            </a:endParaRPr>
          </a:p>
          <a:p>
            <a:pPr marL="355600" indent="-342900">
              <a:spcBef>
                <a:spcPts val="830"/>
              </a:spcBef>
              <a:buFont typeface="Arial"/>
              <a:buChar char="•"/>
              <a:tabLst>
                <a:tab pos="354965" algn="l"/>
                <a:tab pos="355600" algn="l"/>
              </a:tabLst>
            </a:pPr>
            <a:r>
              <a:rPr sz="3300" spc="-5" dirty="0">
                <a:solidFill>
                  <a:srgbClr val="FFFFFF"/>
                </a:solidFill>
                <a:cs typeface="Calibri"/>
              </a:rPr>
              <a:t>Storing the</a:t>
            </a:r>
            <a:r>
              <a:rPr sz="3300" spc="-25" dirty="0">
                <a:solidFill>
                  <a:srgbClr val="FFFFFF"/>
                </a:solidFill>
                <a:cs typeface="Calibri"/>
              </a:rPr>
              <a:t> </a:t>
            </a:r>
            <a:r>
              <a:rPr sz="3300" spc="-5" dirty="0">
                <a:solidFill>
                  <a:srgbClr val="FFFFFF"/>
                </a:solidFill>
                <a:cs typeface="Calibri"/>
              </a:rPr>
              <a:t>information</a:t>
            </a:r>
            <a:endParaRPr sz="3300">
              <a:solidFill>
                <a:prstClr val="black"/>
              </a:solidFill>
              <a:cs typeface="Calibri"/>
            </a:endParaRPr>
          </a:p>
          <a:p>
            <a:pPr marL="355600" indent="-342900">
              <a:spcBef>
                <a:spcPts val="819"/>
              </a:spcBef>
              <a:buFont typeface="Arial"/>
              <a:buChar char="•"/>
              <a:tabLst>
                <a:tab pos="354965" algn="l"/>
                <a:tab pos="355600" algn="l"/>
              </a:tabLst>
            </a:pPr>
            <a:r>
              <a:rPr sz="3300" spc="-10" dirty="0">
                <a:solidFill>
                  <a:srgbClr val="FFFFFF"/>
                </a:solidFill>
                <a:cs typeface="Calibri"/>
              </a:rPr>
              <a:t>Applying </a:t>
            </a:r>
            <a:r>
              <a:rPr sz="3300" spc="-5" dirty="0">
                <a:solidFill>
                  <a:srgbClr val="FFFFFF"/>
                </a:solidFill>
                <a:cs typeface="Calibri"/>
              </a:rPr>
              <a:t>the</a:t>
            </a:r>
            <a:r>
              <a:rPr sz="3300" spc="-15" dirty="0">
                <a:solidFill>
                  <a:srgbClr val="FFFFFF"/>
                </a:solidFill>
                <a:cs typeface="Calibri"/>
              </a:rPr>
              <a:t> </a:t>
            </a:r>
            <a:r>
              <a:rPr sz="3300" spc="-5" dirty="0">
                <a:solidFill>
                  <a:srgbClr val="FFFFFF"/>
                </a:solidFill>
                <a:cs typeface="Calibri"/>
              </a:rPr>
              <a:t>information</a:t>
            </a:r>
            <a:endParaRPr sz="3300">
              <a:solidFill>
                <a:prstClr val="black"/>
              </a:solidFill>
              <a:cs typeface="Calibri"/>
            </a:endParaRPr>
          </a:p>
        </p:txBody>
      </p:sp>
    </p:spTree>
    <p:extLst>
      <p:ext uri="{BB962C8B-B14F-4D97-AF65-F5344CB8AC3E}">
        <p14:creationId xmlns:p14="http://schemas.microsoft.com/office/powerpoint/2010/main" val="27197290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idx="1"/>
          </p:nvPr>
        </p:nvSpPr>
        <p:spPr>
          <a:xfrm>
            <a:off x="714589" y="2103940"/>
            <a:ext cx="10752667" cy="2018501"/>
          </a:xfrm>
          <a:prstGeom prst="rect">
            <a:avLst/>
          </a:prstGeom>
        </p:spPr>
        <p:txBody>
          <a:bodyPr vert="horz" wrap="square" lIns="0" tIns="114300" rIns="0" bIns="0" rtlCol="0">
            <a:spAutoFit/>
          </a:bodyPr>
          <a:lstStyle/>
          <a:p>
            <a:pPr marL="355600">
              <a:lnSpc>
                <a:spcPct val="100000"/>
              </a:lnSpc>
              <a:spcBef>
                <a:spcPts val="900"/>
              </a:spcBef>
            </a:pPr>
            <a:r>
              <a:rPr spc="-5" dirty="0"/>
              <a:t>information that one finds</a:t>
            </a:r>
            <a:r>
              <a:rPr spc="-30" dirty="0"/>
              <a:t> </a:t>
            </a:r>
            <a:r>
              <a:rPr spc="-5" dirty="0"/>
              <a:t>interesting.</a:t>
            </a:r>
          </a:p>
          <a:p>
            <a:pPr marL="355600" marR="5080" indent="-342900" algn="just">
              <a:lnSpc>
                <a:spcPct val="100000"/>
              </a:lnSpc>
              <a:spcBef>
                <a:spcPts val="800"/>
              </a:spcBef>
              <a:buFont typeface="Arial"/>
              <a:buChar char="•"/>
              <a:tabLst>
                <a:tab pos="355600" algn="l"/>
              </a:tabLst>
            </a:pPr>
            <a:r>
              <a:rPr sz="3200" spc="-5" dirty="0"/>
              <a:t>Human being always receive informations  from various sources, all of them </a:t>
            </a:r>
            <a:r>
              <a:rPr sz="3200" dirty="0"/>
              <a:t>are </a:t>
            </a:r>
            <a:r>
              <a:rPr sz="3200" spc="-5" dirty="0"/>
              <a:t>not  relevant. So they accept what relevant and  rejects irrelavant</a:t>
            </a:r>
            <a:r>
              <a:rPr sz="3200" spc="-20" dirty="0"/>
              <a:t> </a:t>
            </a:r>
            <a:r>
              <a:rPr sz="3200" spc="-5" dirty="0"/>
              <a:t>ones.</a:t>
            </a:r>
            <a:endParaRPr sz="3200"/>
          </a:p>
        </p:txBody>
      </p:sp>
      <p:sp>
        <p:nvSpPr>
          <p:cNvPr id="2" name="object 2"/>
          <p:cNvSpPr txBox="1">
            <a:spLocks noGrp="1"/>
          </p:cNvSpPr>
          <p:nvPr>
            <p:ph type="title"/>
          </p:nvPr>
        </p:nvSpPr>
        <p:spPr>
          <a:xfrm>
            <a:off x="4636348" y="426923"/>
            <a:ext cx="2912533" cy="766877"/>
          </a:xfrm>
          <a:prstGeom prst="rect">
            <a:avLst/>
          </a:prstGeom>
        </p:spPr>
        <p:txBody>
          <a:bodyPr vert="horz" wrap="square" lIns="0" tIns="12700" rIns="0" bIns="0" rtlCol="0">
            <a:spAutoFit/>
          </a:bodyPr>
          <a:lstStyle/>
          <a:p>
            <a:pPr marL="12700">
              <a:lnSpc>
                <a:spcPct val="100000"/>
              </a:lnSpc>
              <a:spcBef>
                <a:spcPts val="100"/>
              </a:spcBef>
            </a:pPr>
            <a:r>
              <a:rPr spc="-5" dirty="0"/>
              <a:t>R</a:t>
            </a:r>
            <a:r>
              <a:rPr dirty="0"/>
              <a:t>e</a:t>
            </a:r>
            <a:r>
              <a:rPr spc="-5" dirty="0"/>
              <a:t>ceivi</a:t>
            </a:r>
            <a:r>
              <a:rPr dirty="0"/>
              <a:t>ng</a:t>
            </a:r>
          </a:p>
        </p:txBody>
      </p:sp>
      <p:sp>
        <p:nvSpPr>
          <p:cNvPr id="3" name="object 3"/>
          <p:cNvSpPr txBox="1"/>
          <p:nvPr/>
        </p:nvSpPr>
        <p:spPr>
          <a:xfrm>
            <a:off x="714590" y="1633221"/>
            <a:ext cx="7153487" cy="505267"/>
          </a:xfrm>
          <a:prstGeom prst="rect">
            <a:avLst/>
          </a:prstGeom>
        </p:spPr>
        <p:txBody>
          <a:bodyPr vert="horz" wrap="square" lIns="0" tIns="12700" rIns="0" bIns="0" rtlCol="0">
            <a:spAutoFit/>
          </a:bodyPr>
          <a:lstStyle/>
          <a:p>
            <a:pPr marL="355600" indent="-342900">
              <a:spcBef>
                <a:spcPts val="100"/>
              </a:spcBef>
              <a:buFont typeface="Arial"/>
              <a:buChar char="•"/>
              <a:tabLst>
                <a:tab pos="354965" algn="l"/>
                <a:tab pos="355600" algn="l"/>
                <a:tab pos="2093595" algn="l"/>
                <a:tab pos="3483610" algn="l"/>
                <a:tab pos="4721860" algn="l"/>
              </a:tabLst>
            </a:pPr>
            <a:r>
              <a:rPr sz="3200" spc="-5" dirty="0">
                <a:solidFill>
                  <a:srgbClr val="FFFFFF"/>
                </a:solidFill>
                <a:cs typeface="Calibri"/>
              </a:rPr>
              <a:t>L</a:t>
            </a:r>
            <a:r>
              <a:rPr sz="3200" dirty="0">
                <a:solidFill>
                  <a:srgbClr val="FFFFFF"/>
                </a:solidFill>
                <a:cs typeface="Calibri"/>
              </a:rPr>
              <a:t>e</a:t>
            </a:r>
            <a:r>
              <a:rPr sz="3200" spc="-5" dirty="0">
                <a:solidFill>
                  <a:srgbClr val="FFFFFF"/>
                </a:solidFill>
                <a:cs typeface="Calibri"/>
              </a:rPr>
              <a:t>a</a:t>
            </a:r>
            <a:r>
              <a:rPr sz="3200" dirty="0">
                <a:solidFill>
                  <a:srgbClr val="FFFFFF"/>
                </a:solidFill>
                <a:cs typeface="Calibri"/>
              </a:rPr>
              <a:t>r</a:t>
            </a:r>
            <a:r>
              <a:rPr sz="3200" spc="-5" dirty="0">
                <a:solidFill>
                  <a:srgbClr val="FFFFFF"/>
                </a:solidFill>
                <a:cs typeface="Calibri"/>
              </a:rPr>
              <a:t>nin</a:t>
            </a:r>
            <a:r>
              <a:rPr sz="3200" dirty="0">
                <a:solidFill>
                  <a:srgbClr val="FFFFFF"/>
                </a:solidFill>
                <a:cs typeface="Calibri"/>
              </a:rPr>
              <a:t>g	</a:t>
            </a:r>
            <a:r>
              <a:rPr sz="3200" spc="-5" dirty="0">
                <a:solidFill>
                  <a:srgbClr val="FFFFFF"/>
                </a:solidFill>
                <a:cs typeface="Calibri"/>
              </a:rPr>
              <a:t>b</a:t>
            </a:r>
            <a:r>
              <a:rPr sz="3200" dirty="0">
                <a:solidFill>
                  <a:srgbClr val="FFFFFF"/>
                </a:solidFill>
                <a:cs typeface="Calibri"/>
              </a:rPr>
              <a:t>eg</a:t>
            </a:r>
            <a:r>
              <a:rPr sz="3200" spc="-5" dirty="0">
                <a:solidFill>
                  <a:srgbClr val="FFFFFF"/>
                </a:solidFill>
                <a:cs typeface="Calibri"/>
              </a:rPr>
              <a:t>in</a:t>
            </a:r>
            <a:r>
              <a:rPr sz="3200" dirty="0">
                <a:solidFill>
                  <a:srgbClr val="FFFFFF"/>
                </a:solidFill>
                <a:cs typeface="Calibri"/>
              </a:rPr>
              <a:t>s	w</a:t>
            </a:r>
            <a:r>
              <a:rPr sz="3200" spc="-5" dirty="0">
                <a:solidFill>
                  <a:srgbClr val="FFFFFF"/>
                </a:solidFill>
                <a:cs typeface="Calibri"/>
              </a:rPr>
              <a:t>h</a:t>
            </a:r>
            <a:r>
              <a:rPr sz="3200" dirty="0">
                <a:solidFill>
                  <a:srgbClr val="FFFFFF"/>
                </a:solidFill>
                <a:cs typeface="Calibri"/>
              </a:rPr>
              <a:t>en	</a:t>
            </a:r>
            <a:r>
              <a:rPr sz="3200" spc="-5" dirty="0">
                <a:solidFill>
                  <a:srgbClr val="FFFFFF"/>
                </a:solidFill>
                <a:cs typeface="Calibri"/>
              </a:rPr>
              <a:t>one</a:t>
            </a:r>
            <a:endParaRPr sz="3200" dirty="0">
              <a:solidFill>
                <a:prstClr val="black"/>
              </a:solidFill>
              <a:cs typeface="Calibri"/>
            </a:endParaRPr>
          </a:p>
        </p:txBody>
      </p:sp>
      <p:sp>
        <p:nvSpPr>
          <p:cNvPr id="4" name="object 4"/>
          <p:cNvSpPr txBox="1"/>
          <p:nvPr/>
        </p:nvSpPr>
        <p:spPr>
          <a:xfrm>
            <a:off x="8257543" y="1633220"/>
            <a:ext cx="3208020" cy="505267"/>
          </a:xfrm>
          <a:prstGeom prst="rect">
            <a:avLst/>
          </a:prstGeom>
        </p:spPr>
        <p:txBody>
          <a:bodyPr vert="horz" wrap="square" lIns="0" tIns="12700" rIns="0" bIns="0" rtlCol="0">
            <a:spAutoFit/>
          </a:bodyPr>
          <a:lstStyle/>
          <a:p>
            <a:pPr marL="12700">
              <a:spcBef>
                <a:spcPts val="100"/>
              </a:spcBef>
              <a:tabLst>
                <a:tab pos="1685925" algn="l"/>
              </a:tabLst>
            </a:pPr>
            <a:r>
              <a:rPr sz="3200" dirty="0">
                <a:solidFill>
                  <a:srgbClr val="FFFFFF"/>
                </a:solidFill>
                <a:cs typeface="Calibri"/>
              </a:rPr>
              <a:t>r</a:t>
            </a:r>
            <a:r>
              <a:rPr sz="3200" spc="-5" dirty="0">
                <a:solidFill>
                  <a:srgbClr val="FFFFFF"/>
                </a:solidFill>
                <a:cs typeface="Calibri"/>
              </a:rPr>
              <a:t>e</a:t>
            </a:r>
            <a:r>
              <a:rPr sz="3200" dirty="0">
                <a:solidFill>
                  <a:srgbClr val="FFFFFF"/>
                </a:solidFill>
                <a:cs typeface="Calibri"/>
              </a:rPr>
              <a:t>ce</a:t>
            </a:r>
            <a:r>
              <a:rPr sz="3200" spc="-5" dirty="0">
                <a:solidFill>
                  <a:srgbClr val="FFFFFF"/>
                </a:solidFill>
                <a:cs typeface="Calibri"/>
              </a:rPr>
              <a:t>i</a:t>
            </a:r>
            <a:r>
              <a:rPr sz="3200" dirty="0">
                <a:solidFill>
                  <a:srgbClr val="FFFFFF"/>
                </a:solidFill>
                <a:cs typeface="Calibri"/>
              </a:rPr>
              <a:t>ves	</a:t>
            </a:r>
            <a:r>
              <a:rPr sz="3200" spc="-5" dirty="0">
                <a:solidFill>
                  <a:srgbClr val="FFFFFF"/>
                </a:solidFill>
                <a:cs typeface="Calibri"/>
              </a:rPr>
              <a:t>n</a:t>
            </a:r>
            <a:r>
              <a:rPr sz="3200" dirty="0">
                <a:solidFill>
                  <a:srgbClr val="FFFFFF"/>
                </a:solidFill>
                <a:cs typeface="Calibri"/>
              </a:rPr>
              <a:t>ew</a:t>
            </a:r>
            <a:endParaRPr sz="3200">
              <a:solidFill>
                <a:prstClr val="black"/>
              </a:solidFill>
              <a:cs typeface="Calibri"/>
            </a:endParaRPr>
          </a:p>
        </p:txBody>
      </p:sp>
    </p:spTree>
    <p:extLst>
      <p:ext uri="{BB962C8B-B14F-4D97-AF65-F5344CB8AC3E}">
        <p14:creationId xmlns:p14="http://schemas.microsoft.com/office/powerpoint/2010/main" val="223510427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717627" y="426923"/>
            <a:ext cx="2753360" cy="766877"/>
          </a:xfrm>
          <a:prstGeom prst="rect">
            <a:avLst/>
          </a:prstGeom>
        </p:spPr>
        <p:txBody>
          <a:bodyPr vert="horz" wrap="square" lIns="0" tIns="12700" rIns="0" bIns="0" rtlCol="0">
            <a:spAutoFit/>
          </a:bodyPr>
          <a:lstStyle/>
          <a:p>
            <a:pPr marL="12700">
              <a:lnSpc>
                <a:spcPct val="100000"/>
              </a:lnSpc>
              <a:spcBef>
                <a:spcPts val="100"/>
              </a:spcBef>
            </a:pPr>
            <a:r>
              <a:rPr spc="-5" dirty="0"/>
              <a:t>Taking</a:t>
            </a:r>
            <a:r>
              <a:rPr spc="-80" dirty="0"/>
              <a:t> </a:t>
            </a:r>
            <a:r>
              <a:rPr spc="-5" dirty="0"/>
              <a:t>In</a:t>
            </a:r>
          </a:p>
        </p:txBody>
      </p:sp>
      <p:sp>
        <p:nvSpPr>
          <p:cNvPr id="3" name="object 3"/>
          <p:cNvSpPr txBox="1"/>
          <p:nvPr/>
        </p:nvSpPr>
        <p:spPr>
          <a:xfrm>
            <a:off x="714589" y="1633221"/>
            <a:ext cx="10584179" cy="4157548"/>
          </a:xfrm>
          <a:prstGeom prst="rect">
            <a:avLst/>
          </a:prstGeom>
        </p:spPr>
        <p:txBody>
          <a:bodyPr vert="horz" wrap="square" lIns="0" tIns="12700" rIns="0" bIns="0" rtlCol="0">
            <a:spAutoFit/>
          </a:bodyPr>
          <a:lstStyle/>
          <a:p>
            <a:pPr marL="355600" marR="422275" indent="-342900">
              <a:spcBef>
                <a:spcPts val="100"/>
              </a:spcBef>
              <a:buFont typeface="Arial"/>
              <a:buChar char="•"/>
              <a:tabLst>
                <a:tab pos="354965" algn="l"/>
                <a:tab pos="355600" algn="l"/>
              </a:tabLst>
            </a:pPr>
            <a:r>
              <a:rPr sz="3200" spc="-5" dirty="0">
                <a:solidFill>
                  <a:srgbClr val="FFFFFF"/>
                </a:solidFill>
                <a:cs typeface="Calibri"/>
              </a:rPr>
              <a:t>Once information is received and irrelavant  parts are filtered out, one assimilate the  </a:t>
            </a:r>
            <a:r>
              <a:rPr sz="3200" spc="-10" dirty="0">
                <a:solidFill>
                  <a:srgbClr val="FFFFFF"/>
                </a:solidFill>
                <a:cs typeface="Calibri"/>
              </a:rPr>
              <a:t>information</a:t>
            </a:r>
            <a:endParaRPr sz="3200">
              <a:solidFill>
                <a:prstClr val="black"/>
              </a:solidFill>
              <a:cs typeface="Calibri"/>
            </a:endParaRPr>
          </a:p>
          <a:p>
            <a:pPr marL="355600" marR="5080" indent="-342900" algn="just">
              <a:spcBef>
                <a:spcPts val="790"/>
              </a:spcBef>
              <a:buFont typeface="Arial"/>
              <a:buChar char="•"/>
              <a:tabLst>
                <a:tab pos="447040" algn="l"/>
              </a:tabLst>
            </a:pPr>
            <a:r>
              <a:rPr sz="3200" spc="-5" dirty="0">
                <a:solidFill>
                  <a:srgbClr val="FFFFFF"/>
                </a:solidFill>
                <a:cs typeface="Calibri"/>
              </a:rPr>
              <a:t>The amount of information taken varies </a:t>
            </a:r>
            <a:r>
              <a:rPr sz="3200" spc="-10" dirty="0">
                <a:solidFill>
                  <a:srgbClr val="FFFFFF"/>
                </a:solidFill>
                <a:cs typeface="Calibri"/>
              </a:rPr>
              <a:t>with  </a:t>
            </a:r>
            <a:r>
              <a:rPr sz="3200" spc="-5" dirty="0">
                <a:solidFill>
                  <a:srgbClr val="FFFFFF"/>
                </a:solidFill>
                <a:cs typeface="Calibri"/>
              </a:rPr>
              <a:t>every individual because each individual has </a:t>
            </a:r>
            <a:r>
              <a:rPr sz="3200" dirty="0">
                <a:solidFill>
                  <a:srgbClr val="FFFFFF"/>
                </a:solidFill>
                <a:cs typeface="Calibri"/>
              </a:rPr>
              <a:t>a  </a:t>
            </a:r>
            <a:r>
              <a:rPr sz="3200" spc="-5" dirty="0">
                <a:solidFill>
                  <a:srgbClr val="FFFFFF"/>
                </a:solidFill>
                <a:cs typeface="Calibri"/>
              </a:rPr>
              <a:t>different ability to sensory</a:t>
            </a:r>
            <a:r>
              <a:rPr sz="3200" spc="-40" dirty="0">
                <a:solidFill>
                  <a:srgbClr val="FFFFFF"/>
                </a:solidFill>
                <a:cs typeface="Calibri"/>
              </a:rPr>
              <a:t> </a:t>
            </a:r>
            <a:r>
              <a:rPr sz="3200" spc="-5" dirty="0">
                <a:solidFill>
                  <a:srgbClr val="FFFFFF"/>
                </a:solidFill>
                <a:cs typeface="Calibri"/>
              </a:rPr>
              <a:t>perception.</a:t>
            </a:r>
            <a:endParaRPr sz="3200">
              <a:solidFill>
                <a:prstClr val="black"/>
              </a:solidFill>
              <a:cs typeface="Calibri"/>
            </a:endParaRPr>
          </a:p>
          <a:p>
            <a:pPr marL="355600" marR="521334" indent="-342900">
              <a:lnSpc>
                <a:spcPct val="99900"/>
              </a:lnSpc>
              <a:spcBef>
                <a:spcPts val="800"/>
              </a:spcBef>
              <a:buFont typeface="Arial"/>
              <a:buChar char="•"/>
              <a:tabLst>
                <a:tab pos="354965" algn="l"/>
                <a:tab pos="355600" algn="l"/>
              </a:tabLst>
            </a:pPr>
            <a:r>
              <a:rPr sz="3200" spc="-5" dirty="0">
                <a:solidFill>
                  <a:srgbClr val="FFFFFF"/>
                </a:solidFill>
                <a:cs typeface="Calibri"/>
              </a:rPr>
              <a:t>Individual learn from what </a:t>
            </a:r>
            <a:r>
              <a:rPr sz="3200" spc="-10" dirty="0">
                <a:solidFill>
                  <a:srgbClr val="FFFFFF"/>
                </a:solidFill>
                <a:cs typeface="Calibri"/>
              </a:rPr>
              <a:t>they </a:t>
            </a:r>
            <a:r>
              <a:rPr sz="3200" spc="-5" dirty="0">
                <a:solidFill>
                  <a:srgbClr val="FFFFFF"/>
                </a:solidFill>
                <a:cs typeface="Calibri"/>
              </a:rPr>
              <a:t>takensince  they are differ in their ability </a:t>
            </a:r>
            <a:r>
              <a:rPr sz="3200" spc="-10" dirty="0">
                <a:solidFill>
                  <a:srgbClr val="FFFFFF"/>
                </a:solidFill>
                <a:cs typeface="Calibri"/>
              </a:rPr>
              <a:t>to take </a:t>
            </a:r>
            <a:r>
              <a:rPr sz="3200" spc="-5" dirty="0">
                <a:solidFill>
                  <a:srgbClr val="FFFFFF"/>
                </a:solidFill>
                <a:cs typeface="Calibri"/>
              </a:rPr>
              <a:t>their  learning ability also</a:t>
            </a:r>
            <a:r>
              <a:rPr sz="3200" spc="-20" dirty="0">
                <a:solidFill>
                  <a:srgbClr val="FFFFFF"/>
                </a:solidFill>
                <a:cs typeface="Calibri"/>
              </a:rPr>
              <a:t> </a:t>
            </a:r>
            <a:r>
              <a:rPr sz="3200" spc="-5" dirty="0">
                <a:solidFill>
                  <a:srgbClr val="FFFFFF"/>
                </a:solidFill>
                <a:cs typeface="Calibri"/>
              </a:rPr>
              <a:t>differ.</a:t>
            </a:r>
            <a:endParaRPr sz="3200">
              <a:solidFill>
                <a:prstClr val="black"/>
              </a:solidFill>
              <a:cs typeface="Calibri"/>
            </a:endParaRPr>
          </a:p>
        </p:txBody>
      </p:sp>
    </p:spTree>
    <p:extLst>
      <p:ext uri="{BB962C8B-B14F-4D97-AF65-F5344CB8AC3E}">
        <p14:creationId xmlns:p14="http://schemas.microsoft.com/office/powerpoint/2010/main" val="15886560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57042" y="426923"/>
            <a:ext cx="3671993" cy="766877"/>
          </a:xfrm>
          <a:prstGeom prst="rect">
            <a:avLst/>
          </a:prstGeom>
        </p:spPr>
        <p:txBody>
          <a:bodyPr vert="horz" wrap="square" lIns="0" tIns="12700" rIns="0" bIns="0" rtlCol="0">
            <a:spAutoFit/>
          </a:bodyPr>
          <a:lstStyle/>
          <a:p>
            <a:pPr marL="12700">
              <a:lnSpc>
                <a:spcPct val="100000"/>
              </a:lnSpc>
              <a:spcBef>
                <a:spcPts val="100"/>
              </a:spcBef>
            </a:pPr>
            <a:r>
              <a:rPr spc="-10" dirty="0"/>
              <a:t>A</a:t>
            </a:r>
            <a:r>
              <a:rPr dirty="0"/>
              <a:t>ss</a:t>
            </a:r>
            <a:r>
              <a:rPr spc="-15" dirty="0"/>
              <a:t>i</a:t>
            </a:r>
            <a:r>
              <a:rPr dirty="0"/>
              <a:t>m</a:t>
            </a:r>
            <a:r>
              <a:rPr spc="-5" dirty="0"/>
              <a:t>ila</a:t>
            </a:r>
            <a:r>
              <a:rPr dirty="0"/>
              <a:t>t</a:t>
            </a:r>
            <a:r>
              <a:rPr spc="-15" dirty="0"/>
              <a:t>i</a:t>
            </a:r>
            <a:r>
              <a:rPr dirty="0"/>
              <a:t>ng</a:t>
            </a:r>
          </a:p>
        </p:txBody>
      </p:sp>
      <p:sp>
        <p:nvSpPr>
          <p:cNvPr id="3" name="object 3"/>
          <p:cNvSpPr txBox="1"/>
          <p:nvPr/>
        </p:nvSpPr>
        <p:spPr>
          <a:xfrm>
            <a:off x="612990" y="1404620"/>
            <a:ext cx="11065087" cy="4649991"/>
          </a:xfrm>
          <a:prstGeom prst="rect">
            <a:avLst/>
          </a:prstGeom>
        </p:spPr>
        <p:txBody>
          <a:bodyPr vert="horz" wrap="square" lIns="0" tIns="12700" rIns="0" bIns="0" rtlCol="0">
            <a:spAutoFit/>
          </a:bodyPr>
          <a:lstStyle/>
          <a:p>
            <a:pPr marL="354330" marR="42545" indent="-341630" algn="just">
              <a:spcBef>
                <a:spcPts val="100"/>
              </a:spcBef>
              <a:buFont typeface="Arial"/>
              <a:buChar char="•"/>
              <a:tabLst>
                <a:tab pos="354330" algn="l"/>
              </a:tabLst>
            </a:pPr>
            <a:r>
              <a:rPr sz="3200" dirty="0">
                <a:solidFill>
                  <a:srgbClr val="FFFFFF"/>
                </a:solidFill>
                <a:cs typeface="Calibri"/>
              </a:rPr>
              <a:t>It </a:t>
            </a:r>
            <a:r>
              <a:rPr sz="3200" spc="-5" dirty="0">
                <a:solidFill>
                  <a:srgbClr val="FFFFFF"/>
                </a:solidFill>
                <a:cs typeface="Calibri"/>
              </a:rPr>
              <a:t>is </a:t>
            </a:r>
            <a:r>
              <a:rPr sz="3200" spc="-10" dirty="0">
                <a:solidFill>
                  <a:srgbClr val="FFFFFF"/>
                </a:solidFill>
                <a:cs typeface="Calibri"/>
              </a:rPr>
              <a:t>the </a:t>
            </a:r>
            <a:r>
              <a:rPr sz="3200" spc="-5" dirty="0">
                <a:solidFill>
                  <a:srgbClr val="FFFFFF"/>
                </a:solidFill>
                <a:cs typeface="Calibri"/>
              </a:rPr>
              <a:t>process of connecting new information  with the already existing framework of</a:t>
            </a:r>
            <a:r>
              <a:rPr sz="3200" spc="-35" dirty="0">
                <a:solidFill>
                  <a:srgbClr val="FFFFFF"/>
                </a:solidFill>
                <a:cs typeface="Calibri"/>
              </a:rPr>
              <a:t> </a:t>
            </a:r>
            <a:r>
              <a:rPr sz="3200" spc="-5" dirty="0">
                <a:solidFill>
                  <a:srgbClr val="FFFFFF"/>
                </a:solidFill>
                <a:cs typeface="Calibri"/>
              </a:rPr>
              <a:t>thought.</a:t>
            </a:r>
            <a:endParaRPr sz="3200" dirty="0">
              <a:solidFill>
                <a:prstClr val="black"/>
              </a:solidFill>
              <a:cs typeface="Calibri"/>
            </a:endParaRPr>
          </a:p>
          <a:p>
            <a:pPr marL="354330" marR="13335" indent="-341630" algn="just">
              <a:spcBef>
                <a:spcPts val="800"/>
              </a:spcBef>
              <a:buFont typeface="Arial"/>
              <a:buChar char="•"/>
              <a:tabLst>
                <a:tab pos="354330" algn="l"/>
              </a:tabLst>
            </a:pPr>
            <a:r>
              <a:rPr sz="3200" spc="-5" dirty="0">
                <a:solidFill>
                  <a:srgbClr val="FFFFFF"/>
                </a:solidFill>
                <a:cs typeface="Calibri"/>
              </a:rPr>
              <a:t>For learning occur </a:t>
            </a:r>
            <a:r>
              <a:rPr sz="3200" dirty="0">
                <a:solidFill>
                  <a:srgbClr val="FFFFFF"/>
                </a:solidFill>
                <a:cs typeface="Calibri"/>
              </a:rPr>
              <a:t>a </a:t>
            </a:r>
            <a:r>
              <a:rPr sz="3200" spc="-5" dirty="0">
                <a:solidFill>
                  <a:srgbClr val="FFFFFF"/>
                </a:solidFill>
                <a:cs typeface="Calibri"/>
              </a:rPr>
              <a:t>connection between</a:t>
            </a:r>
            <a:r>
              <a:rPr sz="3200" spc="480" dirty="0">
                <a:solidFill>
                  <a:srgbClr val="FFFFFF"/>
                </a:solidFill>
                <a:cs typeface="Calibri"/>
              </a:rPr>
              <a:t> </a:t>
            </a:r>
            <a:r>
              <a:rPr sz="3200" spc="-5" dirty="0">
                <a:solidFill>
                  <a:srgbClr val="FFFFFF"/>
                </a:solidFill>
                <a:cs typeface="Calibri"/>
              </a:rPr>
              <a:t>the  new information and the prior stored </a:t>
            </a:r>
            <a:r>
              <a:rPr sz="3200" spc="-5" dirty="0" smtClean="0">
                <a:solidFill>
                  <a:srgbClr val="FFFFFF"/>
                </a:solidFill>
                <a:cs typeface="Calibri"/>
              </a:rPr>
              <a:t>information </a:t>
            </a:r>
            <a:r>
              <a:rPr sz="3200" spc="-5" dirty="0">
                <a:solidFill>
                  <a:srgbClr val="FFFFFF"/>
                </a:solidFill>
                <a:cs typeface="Calibri"/>
              </a:rPr>
              <a:t>has to be</a:t>
            </a:r>
            <a:r>
              <a:rPr sz="3200" spc="-15" dirty="0">
                <a:solidFill>
                  <a:srgbClr val="FFFFFF"/>
                </a:solidFill>
                <a:cs typeface="Calibri"/>
              </a:rPr>
              <a:t> </a:t>
            </a:r>
            <a:r>
              <a:rPr sz="3200" spc="-5" dirty="0">
                <a:solidFill>
                  <a:srgbClr val="FFFFFF"/>
                </a:solidFill>
                <a:cs typeface="Calibri"/>
              </a:rPr>
              <a:t>made.</a:t>
            </a:r>
            <a:endParaRPr sz="3200" dirty="0">
              <a:solidFill>
                <a:prstClr val="black"/>
              </a:solidFill>
              <a:cs typeface="Calibri"/>
            </a:endParaRPr>
          </a:p>
          <a:p>
            <a:pPr marL="354330" marR="5080" indent="-341630" algn="just">
              <a:lnSpc>
                <a:spcPct val="99900"/>
              </a:lnSpc>
              <a:spcBef>
                <a:spcPts val="800"/>
              </a:spcBef>
              <a:buFont typeface="Arial"/>
              <a:buChar char="•"/>
              <a:tabLst>
                <a:tab pos="354330" algn="l"/>
              </a:tabLst>
            </a:pPr>
            <a:r>
              <a:rPr sz="3200" spc="-5" dirty="0">
                <a:solidFill>
                  <a:srgbClr val="FFFFFF"/>
                </a:solidFill>
                <a:cs typeface="Calibri"/>
              </a:rPr>
              <a:t>Assimilating is also </a:t>
            </a:r>
            <a:r>
              <a:rPr sz="3200" dirty="0">
                <a:solidFill>
                  <a:srgbClr val="FFFFFF"/>
                </a:solidFill>
                <a:cs typeface="Calibri"/>
              </a:rPr>
              <a:t>a </a:t>
            </a:r>
            <a:r>
              <a:rPr sz="3200" spc="-5" dirty="0">
                <a:solidFill>
                  <a:srgbClr val="FFFFFF"/>
                </a:solidFill>
                <a:cs typeface="Calibri"/>
              </a:rPr>
              <a:t>process where </a:t>
            </a:r>
            <a:r>
              <a:rPr sz="3200" dirty="0">
                <a:solidFill>
                  <a:srgbClr val="FFFFFF"/>
                </a:solidFill>
                <a:cs typeface="Calibri"/>
              </a:rPr>
              <a:t>a </a:t>
            </a:r>
            <a:r>
              <a:rPr sz="3200" i="1" spc="-5" dirty="0">
                <a:solidFill>
                  <a:srgbClr val="FFFFFF"/>
                </a:solidFill>
                <a:cs typeface="Calibri"/>
              </a:rPr>
              <a:t>learning  conflict </a:t>
            </a:r>
            <a:r>
              <a:rPr sz="3200" spc="-5" dirty="0">
                <a:solidFill>
                  <a:srgbClr val="FFFFFF"/>
                </a:solidFill>
                <a:cs typeface="Calibri"/>
              </a:rPr>
              <a:t>may occur. Learning Conflict is </a:t>
            </a:r>
            <a:r>
              <a:rPr sz="3200" dirty="0">
                <a:solidFill>
                  <a:srgbClr val="FFFFFF"/>
                </a:solidFill>
                <a:cs typeface="Calibri"/>
              </a:rPr>
              <a:t>a  </a:t>
            </a:r>
            <a:r>
              <a:rPr sz="3200" spc="-5" dirty="0">
                <a:solidFill>
                  <a:srgbClr val="FFFFFF"/>
                </a:solidFill>
                <a:cs typeface="Calibri"/>
              </a:rPr>
              <a:t>situation where </a:t>
            </a:r>
            <a:r>
              <a:rPr sz="3200" spc="-10" dirty="0">
                <a:solidFill>
                  <a:srgbClr val="FFFFFF"/>
                </a:solidFill>
                <a:cs typeface="Calibri"/>
              </a:rPr>
              <a:t>the </a:t>
            </a:r>
            <a:r>
              <a:rPr sz="3200" spc="-5" dirty="0">
                <a:solidFill>
                  <a:srgbClr val="FFFFFF"/>
                </a:solidFill>
                <a:cs typeface="Calibri"/>
              </a:rPr>
              <a:t>new information </a:t>
            </a:r>
            <a:r>
              <a:rPr sz="3200" dirty="0">
                <a:solidFill>
                  <a:srgbClr val="FFFFFF"/>
                </a:solidFill>
                <a:cs typeface="Calibri"/>
              </a:rPr>
              <a:t>is </a:t>
            </a:r>
            <a:r>
              <a:rPr sz="3200" spc="-5" dirty="0">
                <a:solidFill>
                  <a:srgbClr val="FFFFFF"/>
                </a:solidFill>
                <a:cs typeface="Calibri"/>
              </a:rPr>
              <a:t>found  contradictory to </a:t>
            </a:r>
            <a:r>
              <a:rPr sz="3200" spc="-10" dirty="0">
                <a:solidFill>
                  <a:srgbClr val="FFFFFF"/>
                </a:solidFill>
                <a:cs typeface="Calibri"/>
              </a:rPr>
              <a:t>the </a:t>
            </a:r>
            <a:r>
              <a:rPr sz="3200" spc="-5" dirty="0">
                <a:solidFill>
                  <a:srgbClr val="FFFFFF"/>
                </a:solidFill>
                <a:cs typeface="Calibri"/>
              </a:rPr>
              <a:t>existing framework of  thought.</a:t>
            </a:r>
            <a:endParaRPr sz="3200" dirty="0">
              <a:solidFill>
                <a:prstClr val="black"/>
              </a:solidFill>
              <a:cs typeface="Calibri"/>
            </a:endParaRPr>
          </a:p>
        </p:txBody>
      </p:sp>
    </p:spTree>
    <p:extLst>
      <p:ext uri="{BB962C8B-B14F-4D97-AF65-F5344CB8AC3E}">
        <p14:creationId xmlns:p14="http://schemas.microsoft.com/office/powerpoint/2010/main" val="10405131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98721" y="426923"/>
            <a:ext cx="2192867" cy="766877"/>
          </a:xfrm>
          <a:prstGeom prst="rect">
            <a:avLst/>
          </a:prstGeom>
        </p:spPr>
        <p:txBody>
          <a:bodyPr vert="horz" wrap="square" lIns="0" tIns="12700" rIns="0" bIns="0" rtlCol="0">
            <a:spAutoFit/>
          </a:bodyPr>
          <a:lstStyle/>
          <a:p>
            <a:pPr marL="12700">
              <a:lnSpc>
                <a:spcPct val="100000"/>
              </a:lnSpc>
              <a:spcBef>
                <a:spcPts val="100"/>
              </a:spcBef>
            </a:pPr>
            <a:r>
              <a:rPr spc="-5" dirty="0"/>
              <a:t>Storing</a:t>
            </a:r>
          </a:p>
        </p:txBody>
      </p:sp>
      <p:sp>
        <p:nvSpPr>
          <p:cNvPr id="3" name="object 3"/>
          <p:cNvSpPr txBox="1"/>
          <p:nvPr/>
        </p:nvSpPr>
        <p:spPr>
          <a:xfrm>
            <a:off x="712895" y="1633222"/>
            <a:ext cx="10165927" cy="3211135"/>
          </a:xfrm>
          <a:prstGeom prst="rect">
            <a:avLst/>
          </a:prstGeom>
        </p:spPr>
        <p:txBody>
          <a:bodyPr vert="horz" wrap="square" lIns="0" tIns="12700" rIns="0" bIns="0" rtlCol="0">
            <a:spAutoFit/>
          </a:bodyPr>
          <a:lstStyle/>
          <a:p>
            <a:pPr marL="356870" marR="114935" indent="-342900">
              <a:spcBef>
                <a:spcPts val="100"/>
              </a:spcBef>
              <a:buFont typeface="Arial"/>
              <a:buChar char="•"/>
              <a:tabLst>
                <a:tab pos="356235" algn="l"/>
                <a:tab pos="356870" algn="l"/>
              </a:tabLst>
            </a:pPr>
            <a:r>
              <a:rPr sz="3200" spc="-5" dirty="0">
                <a:solidFill>
                  <a:srgbClr val="FFFFFF"/>
                </a:solidFill>
                <a:cs typeface="Calibri"/>
              </a:rPr>
              <a:t>Assimilated information is stored for future  use</a:t>
            </a:r>
            <a:endParaRPr sz="3200">
              <a:solidFill>
                <a:prstClr val="black"/>
              </a:solidFill>
              <a:cs typeface="Calibri"/>
            </a:endParaRPr>
          </a:p>
          <a:p>
            <a:pPr>
              <a:buClr>
                <a:srgbClr val="FFFFFF"/>
              </a:buClr>
              <a:buFont typeface="Arial"/>
              <a:buChar char="•"/>
            </a:pPr>
            <a:endParaRPr sz="3200">
              <a:solidFill>
                <a:prstClr val="black"/>
              </a:solidFill>
              <a:latin typeface="Times New Roman"/>
              <a:cs typeface="Times New Roman"/>
            </a:endParaRPr>
          </a:p>
          <a:p>
            <a:pPr marL="3048000">
              <a:spcBef>
                <a:spcPts val="2140"/>
              </a:spcBef>
            </a:pPr>
            <a:r>
              <a:rPr sz="4400" spc="-5" dirty="0">
                <a:solidFill>
                  <a:srgbClr val="FFFFFF"/>
                </a:solidFill>
                <a:cs typeface="Calibri"/>
              </a:rPr>
              <a:t>Applying</a:t>
            </a:r>
            <a:endParaRPr sz="4400">
              <a:solidFill>
                <a:prstClr val="black"/>
              </a:solidFill>
              <a:cs typeface="Calibri"/>
            </a:endParaRPr>
          </a:p>
          <a:p>
            <a:pPr marL="355600" marR="5080" indent="-342900" algn="just">
              <a:lnSpc>
                <a:spcPct val="99900"/>
              </a:lnSpc>
              <a:spcBef>
                <a:spcPts val="2230"/>
              </a:spcBef>
              <a:buFont typeface="Arial"/>
              <a:buChar char="•"/>
              <a:tabLst>
                <a:tab pos="355600" algn="l"/>
              </a:tabLst>
            </a:pPr>
            <a:r>
              <a:rPr sz="3200" spc="-5" dirty="0">
                <a:solidFill>
                  <a:srgbClr val="FFFFFF"/>
                </a:solidFill>
                <a:cs typeface="Calibri"/>
              </a:rPr>
              <a:t>Learning process is complete only when </a:t>
            </a:r>
            <a:r>
              <a:rPr sz="3200" spc="-10" dirty="0">
                <a:solidFill>
                  <a:srgbClr val="FFFFFF"/>
                </a:solidFill>
                <a:cs typeface="Calibri"/>
              </a:rPr>
              <a:t>the  </a:t>
            </a:r>
            <a:r>
              <a:rPr sz="3200" spc="-5" dirty="0">
                <a:solidFill>
                  <a:srgbClr val="FFFFFF"/>
                </a:solidFill>
                <a:cs typeface="Calibri"/>
              </a:rPr>
              <a:t>learner is able to recall and apply the stored  </a:t>
            </a:r>
            <a:r>
              <a:rPr sz="3200" spc="-10" dirty="0">
                <a:solidFill>
                  <a:srgbClr val="FFFFFF"/>
                </a:solidFill>
                <a:cs typeface="Calibri"/>
              </a:rPr>
              <a:t>information</a:t>
            </a:r>
            <a:endParaRPr sz="3200">
              <a:solidFill>
                <a:prstClr val="black"/>
              </a:solidFill>
              <a:cs typeface="Calibri"/>
            </a:endParaRPr>
          </a:p>
        </p:txBody>
      </p:sp>
      <p:sp>
        <p:nvSpPr>
          <p:cNvPr id="6" name="object 6"/>
          <p:cNvSpPr/>
          <p:nvPr/>
        </p:nvSpPr>
        <p:spPr>
          <a:xfrm>
            <a:off x="10668000" y="6096000"/>
            <a:ext cx="0" cy="0"/>
          </a:xfrm>
          <a:custGeom>
            <a:avLst/>
            <a:gdLst/>
            <a:ahLst/>
            <a:cxnLst/>
            <a:rect l="l" t="t" r="r" b="b"/>
            <a:pathLst>
              <a:path>
                <a:moveTo>
                  <a:pt x="0" y="0"/>
                </a:moveTo>
                <a:lnTo>
                  <a:pt x="0" y="0"/>
                </a:lnTo>
              </a:path>
            </a:pathLst>
          </a:custGeom>
          <a:ln w="25518">
            <a:solidFill>
              <a:srgbClr val="FFFF00"/>
            </a:solidFill>
          </a:ln>
        </p:spPr>
        <p:txBody>
          <a:bodyPr wrap="square" lIns="0" tIns="0" rIns="0" bIns="0" rtlCol="0"/>
          <a:lstStyle/>
          <a:p>
            <a:endParaRPr>
              <a:solidFill>
                <a:prstClr val="black"/>
              </a:solidFill>
            </a:endParaRPr>
          </a:p>
        </p:txBody>
      </p:sp>
      <p:sp>
        <p:nvSpPr>
          <p:cNvPr id="7" name="object 7"/>
          <p:cNvSpPr/>
          <p:nvPr/>
        </p:nvSpPr>
        <p:spPr>
          <a:xfrm>
            <a:off x="11277600" y="6553200"/>
            <a:ext cx="0" cy="0"/>
          </a:xfrm>
          <a:custGeom>
            <a:avLst/>
            <a:gdLst/>
            <a:ahLst/>
            <a:cxnLst/>
            <a:rect l="l" t="t" r="r" b="b"/>
            <a:pathLst>
              <a:path>
                <a:moveTo>
                  <a:pt x="0" y="0"/>
                </a:moveTo>
                <a:lnTo>
                  <a:pt x="0" y="0"/>
                </a:lnTo>
              </a:path>
            </a:pathLst>
          </a:custGeom>
          <a:ln w="25518">
            <a:solidFill>
              <a:srgbClr val="FFFF00"/>
            </a:solidFill>
          </a:ln>
        </p:spPr>
        <p:txBody>
          <a:bodyPr wrap="square" lIns="0" tIns="0" rIns="0" bIns="0" rtlCol="0"/>
          <a:lstStyle/>
          <a:p>
            <a:endParaRPr>
              <a:solidFill>
                <a:prstClr val="black"/>
              </a:solidFill>
            </a:endParaRPr>
          </a:p>
        </p:txBody>
      </p:sp>
    </p:spTree>
    <p:extLst>
      <p:ext uri="{BB962C8B-B14F-4D97-AF65-F5344CB8AC3E}">
        <p14:creationId xmlns:p14="http://schemas.microsoft.com/office/powerpoint/2010/main" val="163643564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14588" y="-455077"/>
            <a:ext cx="9265920" cy="1520929"/>
          </a:xfrm>
          <a:prstGeom prst="rect">
            <a:avLst/>
          </a:prstGeom>
        </p:spPr>
        <p:txBody>
          <a:bodyPr vert="horz" wrap="square" lIns="0" tIns="12700" rIns="0" bIns="0" rtlCol="0">
            <a:spAutoFit/>
          </a:bodyPr>
          <a:lstStyle/>
          <a:p>
            <a:pPr marL="12700">
              <a:lnSpc>
                <a:spcPct val="100000"/>
              </a:lnSpc>
              <a:spcBef>
                <a:spcPts val="100"/>
              </a:spcBef>
            </a:pPr>
            <a:r>
              <a:rPr spc="-5" dirty="0"/>
              <a:t>PRINCIPLES OF</a:t>
            </a:r>
            <a:r>
              <a:rPr spc="-40" dirty="0"/>
              <a:t> </a:t>
            </a:r>
            <a:r>
              <a:rPr lang="en-US" spc="-40" dirty="0" smtClean="0"/>
              <a:t>CLASSROOM </a:t>
            </a:r>
            <a:r>
              <a:rPr spc="-10" dirty="0" smtClean="0"/>
              <a:t>LEARNING</a:t>
            </a:r>
            <a:endParaRPr spc="-10" dirty="0"/>
          </a:p>
        </p:txBody>
      </p:sp>
      <p:sp>
        <p:nvSpPr>
          <p:cNvPr id="3" name="object 3"/>
          <p:cNvSpPr txBox="1"/>
          <p:nvPr/>
        </p:nvSpPr>
        <p:spPr>
          <a:xfrm>
            <a:off x="714587" y="1226821"/>
            <a:ext cx="6273800" cy="5368136"/>
          </a:xfrm>
          <a:prstGeom prst="rect">
            <a:avLst/>
          </a:prstGeom>
        </p:spPr>
        <p:txBody>
          <a:bodyPr vert="horz" wrap="square" lIns="0" tIns="114300" rIns="0" bIns="0" rtlCol="0">
            <a:spAutoFit/>
          </a:bodyPr>
          <a:lstStyle/>
          <a:p>
            <a:pPr marL="527050" indent="-514350">
              <a:spcBef>
                <a:spcPts val="900"/>
              </a:spcBef>
              <a:buFontTx/>
              <a:buAutoNum type="arabicPeriod"/>
              <a:tabLst>
                <a:tab pos="526415" algn="l"/>
                <a:tab pos="527050" algn="l"/>
              </a:tabLst>
            </a:pPr>
            <a:r>
              <a:rPr sz="3200" spc="-5" dirty="0">
                <a:solidFill>
                  <a:srgbClr val="FFFFFF"/>
                </a:solidFill>
                <a:cs typeface="Calibri"/>
              </a:rPr>
              <a:t>Recency</a:t>
            </a:r>
            <a:endParaRPr sz="3200">
              <a:solidFill>
                <a:prstClr val="black"/>
              </a:solidFill>
              <a:cs typeface="Calibri"/>
            </a:endParaRPr>
          </a:p>
          <a:p>
            <a:pPr marL="527050" indent="-514350">
              <a:spcBef>
                <a:spcPts val="800"/>
              </a:spcBef>
              <a:buFontTx/>
              <a:buAutoNum type="arabicPeriod"/>
              <a:tabLst>
                <a:tab pos="526415" algn="l"/>
                <a:tab pos="527050" algn="l"/>
              </a:tabLst>
            </a:pPr>
            <a:r>
              <a:rPr sz="3200" spc="-5" dirty="0">
                <a:solidFill>
                  <a:srgbClr val="FFFFFF"/>
                </a:solidFill>
                <a:cs typeface="Calibri"/>
              </a:rPr>
              <a:t>Appropriateness</a:t>
            </a:r>
            <a:endParaRPr sz="3200">
              <a:solidFill>
                <a:prstClr val="black"/>
              </a:solidFill>
              <a:cs typeface="Calibri"/>
            </a:endParaRPr>
          </a:p>
          <a:p>
            <a:pPr marL="527050" indent="-514350">
              <a:spcBef>
                <a:spcPts val="790"/>
              </a:spcBef>
              <a:buFontTx/>
              <a:buAutoNum type="arabicPeriod"/>
              <a:tabLst>
                <a:tab pos="526415" algn="l"/>
                <a:tab pos="527050" algn="l"/>
              </a:tabLst>
            </a:pPr>
            <a:r>
              <a:rPr sz="3200" spc="-5" dirty="0">
                <a:solidFill>
                  <a:srgbClr val="FFFFFF"/>
                </a:solidFill>
                <a:cs typeface="Calibri"/>
              </a:rPr>
              <a:t>Motivation</a:t>
            </a:r>
            <a:endParaRPr sz="3200">
              <a:solidFill>
                <a:prstClr val="black"/>
              </a:solidFill>
              <a:cs typeface="Calibri"/>
            </a:endParaRPr>
          </a:p>
          <a:p>
            <a:pPr marL="527050" indent="-514350">
              <a:spcBef>
                <a:spcPts val="800"/>
              </a:spcBef>
              <a:buFontTx/>
              <a:buAutoNum type="arabicPeriod"/>
              <a:tabLst>
                <a:tab pos="526415" algn="l"/>
                <a:tab pos="527050" algn="l"/>
              </a:tabLst>
            </a:pPr>
            <a:r>
              <a:rPr sz="3200" spc="-5" dirty="0">
                <a:solidFill>
                  <a:srgbClr val="FFFFFF"/>
                </a:solidFill>
                <a:cs typeface="Calibri"/>
              </a:rPr>
              <a:t>Primacy</a:t>
            </a:r>
            <a:endParaRPr sz="3200">
              <a:solidFill>
                <a:prstClr val="black"/>
              </a:solidFill>
              <a:cs typeface="Calibri"/>
            </a:endParaRPr>
          </a:p>
          <a:p>
            <a:pPr marL="527050" indent="-514350">
              <a:spcBef>
                <a:spcPts val="800"/>
              </a:spcBef>
              <a:buFontTx/>
              <a:buAutoNum type="arabicPeriod"/>
              <a:tabLst>
                <a:tab pos="526415" algn="l"/>
                <a:tab pos="527050" algn="l"/>
              </a:tabLst>
            </a:pPr>
            <a:r>
              <a:rPr sz="3200" spc="-5" dirty="0">
                <a:solidFill>
                  <a:srgbClr val="FFFFFF"/>
                </a:solidFill>
                <a:cs typeface="Calibri"/>
              </a:rPr>
              <a:t>Two-way</a:t>
            </a:r>
            <a:r>
              <a:rPr sz="3200" spc="-55" dirty="0">
                <a:solidFill>
                  <a:srgbClr val="FFFFFF"/>
                </a:solidFill>
                <a:cs typeface="Calibri"/>
              </a:rPr>
              <a:t> </a:t>
            </a:r>
            <a:r>
              <a:rPr sz="3200" spc="-5" dirty="0">
                <a:solidFill>
                  <a:srgbClr val="FFFFFF"/>
                </a:solidFill>
                <a:cs typeface="Calibri"/>
              </a:rPr>
              <a:t>communication</a:t>
            </a:r>
            <a:endParaRPr sz="3200">
              <a:solidFill>
                <a:prstClr val="black"/>
              </a:solidFill>
              <a:cs typeface="Calibri"/>
            </a:endParaRPr>
          </a:p>
          <a:p>
            <a:pPr marL="527050" indent="-514350">
              <a:spcBef>
                <a:spcPts val="800"/>
              </a:spcBef>
              <a:buFontTx/>
              <a:buAutoNum type="arabicPeriod"/>
              <a:tabLst>
                <a:tab pos="526415" algn="l"/>
                <a:tab pos="527050" algn="l"/>
              </a:tabLst>
            </a:pPr>
            <a:r>
              <a:rPr sz="3200" spc="-5" dirty="0">
                <a:solidFill>
                  <a:srgbClr val="FFFFFF"/>
                </a:solidFill>
                <a:cs typeface="Calibri"/>
              </a:rPr>
              <a:t>Feedback</a:t>
            </a:r>
            <a:endParaRPr sz="3200">
              <a:solidFill>
                <a:prstClr val="black"/>
              </a:solidFill>
              <a:cs typeface="Calibri"/>
            </a:endParaRPr>
          </a:p>
          <a:p>
            <a:pPr marL="527050" indent="-514350">
              <a:spcBef>
                <a:spcPts val="790"/>
              </a:spcBef>
              <a:buFontTx/>
              <a:buAutoNum type="arabicPeriod"/>
              <a:tabLst>
                <a:tab pos="526415" algn="l"/>
                <a:tab pos="527050" algn="l"/>
              </a:tabLst>
            </a:pPr>
            <a:r>
              <a:rPr sz="3200" spc="-5" dirty="0">
                <a:solidFill>
                  <a:srgbClr val="FFFFFF"/>
                </a:solidFill>
                <a:cs typeface="Calibri"/>
              </a:rPr>
              <a:t>Active</a:t>
            </a:r>
            <a:r>
              <a:rPr sz="3200" spc="-15" dirty="0">
                <a:solidFill>
                  <a:srgbClr val="FFFFFF"/>
                </a:solidFill>
                <a:cs typeface="Calibri"/>
              </a:rPr>
              <a:t> </a:t>
            </a:r>
            <a:r>
              <a:rPr sz="3200" spc="-5" dirty="0">
                <a:solidFill>
                  <a:srgbClr val="FFFFFF"/>
                </a:solidFill>
                <a:cs typeface="Calibri"/>
              </a:rPr>
              <a:t>Learning</a:t>
            </a:r>
            <a:endParaRPr sz="3200">
              <a:solidFill>
                <a:prstClr val="black"/>
              </a:solidFill>
              <a:cs typeface="Calibri"/>
            </a:endParaRPr>
          </a:p>
          <a:p>
            <a:pPr marL="527050" indent="-514350">
              <a:spcBef>
                <a:spcPts val="800"/>
              </a:spcBef>
              <a:buFontTx/>
              <a:buAutoNum type="arabicPeriod"/>
              <a:tabLst>
                <a:tab pos="526415" algn="l"/>
                <a:tab pos="527050" algn="l"/>
              </a:tabLst>
            </a:pPr>
            <a:r>
              <a:rPr sz="3200" spc="-10" dirty="0">
                <a:solidFill>
                  <a:srgbClr val="FFFFFF"/>
                </a:solidFill>
                <a:cs typeface="Calibri"/>
              </a:rPr>
              <a:t>Multi-sense</a:t>
            </a:r>
            <a:r>
              <a:rPr sz="3200" spc="-5" dirty="0">
                <a:solidFill>
                  <a:srgbClr val="FFFFFF"/>
                </a:solidFill>
                <a:cs typeface="Calibri"/>
              </a:rPr>
              <a:t> Learning</a:t>
            </a:r>
            <a:endParaRPr sz="3200">
              <a:solidFill>
                <a:prstClr val="black"/>
              </a:solidFill>
              <a:cs typeface="Calibri"/>
            </a:endParaRPr>
          </a:p>
          <a:p>
            <a:pPr marL="527050" indent="-514350">
              <a:spcBef>
                <a:spcPts val="800"/>
              </a:spcBef>
              <a:buFontTx/>
              <a:buAutoNum type="arabicPeriod"/>
              <a:tabLst>
                <a:tab pos="526415" algn="l"/>
                <a:tab pos="527050" algn="l"/>
              </a:tabLst>
            </a:pPr>
            <a:r>
              <a:rPr sz="3200" spc="-5" dirty="0">
                <a:solidFill>
                  <a:srgbClr val="FFFFFF"/>
                </a:solidFill>
                <a:cs typeface="Calibri"/>
              </a:rPr>
              <a:t>Exercise</a:t>
            </a:r>
            <a:endParaRPr sz="3200">
              <a:solidFill>
                <a:prstClr val="black"/>
              </a:solidFill>
              <a:cs typeface="Calibri"/>
            </a:endParaRPr>
          </a:p>
        </p:txBody>
      </p:sp>
    </p:spTree>
    <p:extLst>
      <p:ext uri="{BB962C8B-B14F-4D97-AF65-F5344CB8AC3E}">
        <p14:creationId xmlns:p14="http://schemas.microsoft.com/office/powerpoint/2010/main" val="329582743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41524" y="426923"/>
            <a:ext cx="3103033" cy="766877"/>
          </a:xfrm>
          <a:prstGeom prst="rect">
            <a:avLst/>
          </a:prstGeom>
        </p:spPr>
        <p:txBody>
          <a:bodyPr vert="horz" wrap="square" lIns="0" tIns="12700" rIns="0" bIns="0" rtlCol="0">
            <a:spAutoFit/>
          </a:bodyPr>
          <a:lstStyle/>
          <a:p>
            <a:pPr marL="12700">
              <a:lnSpc>
                <a:spcPct val="100000"/>
              </a:lnSpc>
              <a:spcBef>
                <a:spcPts val="100"/>
              </a:spcBef>
            </a:pPr>
            <a:r>
              <a:rPr spc="-5" dirty="0"/>
              <a:t>1</a:t>
            </a:r>
            <a:r>
              <a:rPr spc="0" dirty="0"/>
              <a:t>.</a:t>
            </a:r>
            <a:r>
              <a:rPr spc="-5" dirty="0"/>
              <a:t>Rec</a:t>
            </a:r>
            <a:r>
              <a:rPr dirty="0"/>
              <a:t>en</a:t>
            </a:r>
            <a:r>
              <a:rPr spc="-5" dirty="0"/>
              <a:t>cy</a:t>
            </a:r>
          </a:p>
        </p:txBody>
      </p:sp>
      <p:sp>
        <p:nvSpPr>
          <p:cNvPr id="3" name="object 3"/>
          <p:cNvSpPr txBox="1"/>
          <p:nvPr/>
        </p:nvSpPr>
        <p:spPr>
          <a:xfrm>
            <a:off x="714589" y="1633221"/>
            <a:ext cx="10849187" cy="3557384"/>
          </a:xfrm>
          <a:prstGeom prst="rect">
            <a:avLst/>
          </a:prstGeom>
        </p:spPr>
        <p:txBody>
          <a:bodyPr vert="horz" wrap="square" lIns="0" tIns="12700" rIns="0" bIns="0" rtlCol="0">
            <a:spAutoFit/>
          </a:bodyPr>
          <a:lstStyle/>
          <a:p>
            <a:pPr marL="355600" marR="5080" indent="-342900" algn="just">
              <a:spcBef>
                <a:spcPts val="100"/>
              </a:spcBef>
              <a:buFont typeface="Arial"/>
              <a:buChar char="•"/>
              <a:tabLst>
                <a:tab pos="355600" algn="l"/>
              </a:tabLst>
            </a:pPr>
            <a:r>
              <a:rPr sz="3200" i="1" spc="-5" dirty="0">
                <a:solidFill>
                  <a:srgbClr val="FFFFFF"/>
                </a:solidFill>
                <a:cs typeface="Calibri"/>
              </a:rPr>
              <a:t>Accoring to the priciple </a:t>
            </a:r>
            <a:r>
              <a:rPr sz="3200" i="1" dirty="0">
                <a:solidFill>
                  <a:srgbClr val="FFFFFF"/>
                </a:solidFill>
                <a:cs typeface="Calibri"/>
              </a:rPr>
              <a:t>of </a:t>
            </a:r>
            <a:r>
              <a:rPr sz="3200" i="1" spc="-5" dirty="0">
                <a:solidFill>
                  <a:srgbClr val="FFFFFF"/>
                </a:solidFill>
                <a:cs typeface="Calibri"/>
              </a:rPr>
              <a:t>recency the contents  </a:t>
            </a:r>
            <a:r>
              <a:rPr sz="3200" i="1" spc="-10" dirty="0">
                <a:solidFill>
                  <a:srgbClr val="FFFFFF"/>
                </a:solidFill>
                <a:cs typeface="Calibri"/>
              </a:rPr>
              <a:t>that </a:t>
            </a:r>
            <a:r>
              <a:rPr sz="3200" i="1" spc="-5" dirty="0">
                <a:solidFill>
                  <a:srgbClr val="FFFFFF"/>
                </a:solidFill>
                <a:cs typeface="Calibri"/>
              </a:rPr>
              <a:t>the </a:t>
            </a:r>
            <a:r>
              <a:rPr lang="en-GB" sz="3200" i="1" spc="-5" dirty="0" smtClean="0">
                <a:solidFill>
                  <a:srgbClr val="FFFFFF"/>
                </a:solidFill>
                <a:cs typeface="Calibri"/>
              </a:rPr>
              <a:t>student</a:t>
            </a:r>
            <a:r>
              <a:rPr sz="3200" i="1" spc="-5" dirty="0" smtClean="0">
                <a:solidFill>
                  <a:srgbClr val="FFFFFF"/>
                </a:solidFill>
                <a:cs typeface="Calibri"/>
              </a:rPr>
              <a:t> </a:t>
            </a:r>
            <a:r>
              <a:rPr sz="3200" i="1" spc="-5" dirty="0">
                <a:solidFill>
                  <a:srgbClr val="FFFFFF"/>
                </a:solidFill>
                <a:cs typeface="Calibri"/>
              </a:rPr>
              <a:t>learns at the end </a:t>
            </a:r>
            <a:r>
              <a:rPr sz="3200" i="1" dirty="0">
                <a:solidFill>
                  <a:srgbClr val="FFFFFF"/>
                </a:solidFill>
                <a:cs typeface="Calibri"/>
              </a:rPr>
              <a:t>of </a:t>
            </a:r>
            <a:r>
              <a:rPr sz="3200" i="1" spc="-5" dirty="0">
                <a:solidFill>
                  <a:srgbClr val="FFFFFF"/>
                </a:solidFill>
                <a:cs typeface="Calibri"/>
              </a:rPr>
              <a:t>the </a:t>
            </a:r>
            <a:r>
              <a:rPr lang="en-US" sz="3200" i="1" spc="-5" dirty="0" smtClean="0">
                <a:solidFill>
                  <a:srgbClr val="FFFFFF"/>
                </a:solidFill>
                <a:cs typeface="Calibri"/>
              </a:rPr>
              <a:t>class </a:t>
            </a:r>
            <a:r>
              <a:rPr sz="3200" i="1" spc="-5" dirty="0" smtClean="0">
                <a:solidFill>
                  <a:srgbClr val="FFFFFF"/>
                </a:solidFill>
                <a:cs typeface="Calibri"/>
              </a:rPr>
              <a:t>are </a:t>
            </a:r>
            <a:r>
              <a:rPr sz="3200" i="1" spc="-5" dirty="0">
                <a:solidFill>
                  <a:srgbClr val="FFFFFF"/>
                </a:solidFill>
                <a:cs typeface="Calibri"/>
              </a:rPr>
              <a:t>best</a:t>
            </a:r>
            <a:r>
              <a:rPr sz="3200" i="1" spc="-10" dirty="0">
                <a:solidFill>
                  <a:srgbClr val="FFFFFF"/>
                </a:solidFill>
                <a:cs typeface="Calibri"/>
              </a:rPr>
              <a:t> </a:t>
            </a:r>
            <a:r>
              <a:rPr sz="3200" i="1" spc="-5" dirty="0">
                <a:solidFill>
                  <a:srgbClr val="FFFFFF"/>
                </a:solidFill>
                <a:cs typeface="Calibri"/>
              </a:rPr>
              <a:t>remembered.</a:t>
            </a:r>
            <a:endParaRPr sz="3200" dirty="0">
              <a:solidFill>
                <a:prstClr val="black"/>
              </a:solidFill>
              <a:cs typeface="Calibri"/>
            </a:endParaRPr>
          </a:p>
          <a:p>
            <a:pPr marL="355600" marR="1126490" indent="-342900">
              <a:spcBef>
                <a:spcPts val="790"/>
              </a:spcBef>
              <a:buFont typeface="Arial"/>
              <a:buChar char="•"/>
              <a:tabLst>
                <a:tab pos="354965" algn="l"/>
                <a:tab pos="355600" algn="l"/>
              </a:tabLst>
            </a:pPr>
            <a:r>
              <a:rPr sz="3200" spc="-5" dirty="0">
                <a:solidFill>
                  <a:srgbClr val="FFFFFF"/>
                </a:solidFill>
                <a:cs typeface="Calibri"/>
              </a:rPr>
              <a:t>The principle is applicable </a:t>
            </a:r>
            <a:r>
              <a:rPr sz="3200" spc="-10" dirty="0">
                <a:solidFill>
                  <a:srgbClr val="FFFFFF"/>
                </a:solidFill>
                <a:cs typeface="Calibri"/>
              </a:rPr>
              <a:t>to </a:t>
            </a:r>
            <a:r>
              <a:rPr sz="3200" spc="-5" dirty="0">
                <a:solidFill>
                  <a:srgbClr val="FFFFFF"/>
                </a:solidFill>
                <a:cs typeface="Calibri"/>
              </a:rPr>
              <a:t>two </a:t>
            </a:r>
            <a:r>
              <a:rPr sz="3200" spc="-5" dirty="0" smtClean="0">
                <a:solidFill>
                  <a:srgbClr val="FFFFFF"/>
                </a:solidFill>
                <a:cs typeface="Calibri"/>
              </a:rPr>
              <a:t>are</a:t>
            </a:r>
            <a:r>
              <a:rPr lang="en-US" sz="3200" spc="-5" dirty="0" smtClean="0">
                <a:solidFill>
                  <a:srgbClr val="FFFFFF"/>
                </a:solidFill>
                <a:cs typeface="Calibri"/>
              </a:rPr>
              <a:t>a</a:t>
            </a:r>
            <a:r>
              <a:rPr sz="3200" spc="-5" dirty="0" smtClean="0">
                <a:solidFill>
                  <a:srgbClr val="FFFFFF"/>
                </a:solidFill>
                <a:cs typeface="Calibri"/>
              </a:rPr>
              <a:t>s </a:t>
            </a:r>
            <a:r>
              <a:rPr sz="3200" dirty="0">
                <a:solidFill>
                  <a:srgbClr val="FFFFFF"/>
                </a:solidFill>
                <a:cs typeface="Calibri"/>
              </a:rPr>
              <a:t>of  </a:t>
            </a:r>
            <a:r>
              <a:rPr sz="3200" spc="-5" dirty="0">
                <a:solidFill>
                  <a:srgbClr val="FFFFFF"/>
                </a:solidFill>
                <a:cs typeface="Calibri"/>
              </a:rPr>
              <a:t>learning that</a:t>
            </a:r>
            <a:r>
              <a:rPr sz="3200" spc="-15" dirty="0">
                <a:solidFill>
                  <a:srgbClr val="FFFFFF"/>
                </a:solidFill>
                <a:cs typeface="Calibri"/>
              </a:rPr>
              <a:t> </a:t>
            </a:r>
            <a:r>
              <a:rPr sz="3200" spc="-5" dirty="0">
                <a:solidFill>
                  <a:srgbClr val="FFFFFF"/>
                </a:solidFill>
                <a:cs typeface="Calibri"/>
              </a:rPr>
              <a:t>are</a:t>
            </a:r>
            <a:endParaRPr sz="3200" dirty="0">
              <a:solidFill>
                <a:prstClr val="black"/>
              </a:solidFill>
              <a:cs typeface="Calibri"/>
            </a:endParaRPr>
          </a:p>
          <a:p>
            <a:pPr marL="755650" lvl="1" indent="-285750">
              <a:spcBef>
                <a:spcPts val="700"/>
              </a:spcBef>
              <a:buFont typeface="Arial"/>
              <a:buChar char="–"/>
              <a:tabLst>
                <a:tab pos="755650" algn="l"/>
              </a:tabLst>
            </a:pPr>
            <a:r>
              <a:rPr sz="2800" spc="-5" dirty="0">
                <a:solidFill>
                  <a:srgbClr val="FFFFFF"/>
                </a:solidFill>
                <a:cs typeface="Calibri"/>
              </a:rPr>
              <a:t>It </a:t>
            </a:r>
            <a:r>
              <a:rPr sz="2800" spc="-10" dirty="0">
                <a:solidFill>
                  <a:srgbClr val="FFFFFF"/>
                </a:solidFill>
                <a:cs typeface="Calibri"/>
              </a:rPr>
              <a:t>applies </a:t>
            </a:r>
            <a:r>
              <a:rPr sz="2800" dirty="0">
                <a:solidFill>
                  <a:srgbClr val="FFFFFF"/>
                </a:solidFill>
                <a:cs typeface="Calibri"/>
              </a:rPr>
              <a:t>to </a:t>
            </a:r>
            <a:r>
              <a:rPr sz="2800" spc="-5" dirty="0">
                <a:solidFill>
                  <a:srgbClr val="FFFFFF"/>
                </a:solidFill>
                <a:cs typeface="Calibri"/>
              </a:rPr>
              <a:t>the content at the end of the</a:t>
            </a:r>
            <a:r>
              <a:rPr sz="2800" spc="-15" dirty="0">
                <a:solidFill>
                  <a:srgbClr val="FFFFFF"/>
                </a:solidFill>
                <a:cs typeface="Calibri"/>
              </a:rPr>
              <a:t> </a:t>
            </a:r>
            <a:r>
              <a:rPr lang="en-US" sz="2800" spc="-15" dirty="0" smtClean="0">
                <a:solidFill>
                  <a:srgbClr val="FFFFFF"/>
                </a:solidFill>
                <a:cs typeface="Calibri"/>
              </a:rPr>
              <a:t>class</a:t>
            </a:r>
            <a:endParaRPr sz="2800" dirty="0">
              <a:solidFill>
                <a:prstClr val="black"/>
              </a:solidFill>
              <a:cs typeface="Calibri"/>
            </a:endParaRPr>
          </a:p>
          <a:p>
            <a:pPr marL="755650" marR="215900" lvl="1" indent="-285750">
              <a:spcBef>
                <a:spcPts val="690"/>
              </a:spcBef>
              <a:buFont typeface="Arial"/>
              <a:buChar char="–"/>
              <a:tabLst>
                <a:tab pos="755650" algn="l"/>
              </a:tabLst>
            </a:pPr>
            <a:r>
              <a:rPr sz="2800" spc="-5" dirty="0">
                <a:solidFill>
                  <a:srgbClr val="FFFFFF"/>
                </a:solidFill>
                <a:cs typeface="Calibri"/>
              </a:rPr>
              <a:t>It </a:t>
            </a:r>
            <a:r>
              <a:rPr sz="2800" spc="-10" dirty="0">
                <a:solidFill>
                  <a:srgbClr val="FFFFFF"/>
                </a:solidFill>
                <a:cs typeface="Calibri"/>
              </a:rPr>
              <a:t>applies </a:t>
            </a:r>
            <a:r>
              <a:rPr sz="2800" dirty="0">
                <a:solidFill>
                  <a:srgbClr val="FFFFFF"/>
                </a:solidFill>
                <a:cs typeface="Calibri"/>
              </a:rPr>
              <a:t>to </a:t>
            </a:r>
            <a:r>
              <a:rPr sz="2800" spc="-5" dirty="0">
                <a:solidFill>
                  <a:srgbClr val="FFFFFF"/>
                </a:solidFill>
                <a:cs typeface="Calibri"/>
              </a:rPr>
              <a:t>the the </a:t>
            </a:r>
            <a:r>
              <a:rPr sz="2800" spc="-10" dirty="0">
                <a:solidFill>
                  <a:srgbClr val="FFFFFF"/>
                </a:solidFill>
                <a:cs typeface="Calibri"/>
              </a:rPr>
              <a:t>things </a:t>
            </a:r>
            <a:r>
              <a:rPr sz="2800" spc="-5" dirty="0">
                <a:solidFill>
                  <a:srgbClr val="FFFFFF"/>
                </a:solidFill>
                <a:cs typeface="Calibri"/>
              </a:rPr>
              <a:t>that are the </a:t>
            </a:r>
            <a:r>
              <a:rPr sz="2800" spc="-10" dirty="0">
                <a:solidFill>
                  <a:srgbClr val="FFFFFF"/>
                </a:solidFill>
                <a:cs typeface="Calibri"/>
              </a:rPr>
              <a:t>freshest in  </a:t>
            </a:r>
            <a:r>
              <a:rPr sz="2800" spc="-5" dirty="0">
                <a:solidFill>
                  <a:srgbClr val="FFFFFF"/>
                </a:solidFill>
                <a:cs typeface="Calibri"/>
              </a:rPr>
              <a:t>the </a:t>
            </a:r>
            <a:r>
              <a:rPr lang="en-GB" sz="2800" spc="-5" dirty="0" smtClean="0">
                <a:solidFill>
                  <a:srgbClr val="FFFFFF"/>
                </a:solidFill>
                <a:cs typeface="Calibri"/>
              </a:rPr>
              <a:t>student</a:t>
            </a:r>
            <a:r>
              <a:rPr sz="2800" spc="-5" dirty="0" smtClean="0">
                <a:solidFill>
                  <a:srgbClr val="FFFFFF"/>
                </a:solidFill>
                <a:cs typeface="Calibri"/>
              </a:rPr>
              <a:t>’s</a:t>
            </a:r>
            <a:r>
              <a:rPr sz="2800" spc="-25" dirty="0" smtClean="0">
                <a:solidFill>
                  <a:srgbClr val="FFFFFF"/>
                </a:solidFill>
                <a:cs typeface="Calibri"/>
              </a:rPr>
              <a:t> </a:t>
            </a:r>
            <a:r>
              <a:rPr sz="2800" spc="-10" dirty="0">
                <a:solidFill>
                  <a:srgbClr val="FFFFFF"/>
                </a:solidFill>
                <a:cs typeface="Calibri"/>
              </a:rPr>
              <a:t>mind</a:t>
            </a:r>
            <a:endParaRPr sz="2800" dirty="0">
              <a:solidFill>
                <a:prstClr val="black"/>
              </a:solidFill>
              <a:cs typeface="Calibri"/>
            </a:endParaRPr>
          </a:p>
        </p:txBody>
      </p:sp>
    </p:spTree>
    <p:extLst>
      <p:ext uri="{BB962C8B-B14F-4D97-AF65-F5344CB8AC3E}">
        <p14:creationId xmlns:p14="http://schemas.microsoft.com/office/powerpoint/2010/main" val="39097529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200403" y="426923"/>
            <a:ext cx="5614247" cy="766877"/>
          </a:xfrm>
          <a:prstGeom prst="rect">
            <a:avLst/>
          </a:prstGeom>
        </p:spPr>
        <p:txBody>
          <a:bodyPr vert="horz" wrap="square" lIns="0" tIns="12700" rIns="0" bIns="0" rtlCol="0">
            <a:spAutoFit/>
          </a:bodyPr>
          <a:lstStyle/>
          <a:p>
            <a:pPr marL="12700">
              <a:lnSpc>
                <a:spcPct val="100000"/>
              </a:lnSpc>
              <a:spcBef>
                <a:spcPts val="100"/>
              </a:spcBef>
            </a:pPr>
            <a:r>
              <a:rPr spc="-5" dirty="0"/>
              <a:t>2.Appropriateness</a:t>
            </a:r>
          </a:p>
        </p:txBody>
      </p:sp>
      <p:sp>
        <p:nvSpPr>
          <p:cNvPr id="3" name="object 3"/>
          <p:cNvSpPr txBox="1"/>
          <p:nvPr/>
        </p:nvSpPr>
        <p:spPr>
          <a:xfrm>
            <a:off x="714587" y="1480822"/>
            <a:ext cx="10746740" cy="4752583"/>
          </a:xfrm>
          <a:prstGeom prst="rect">
            <a:avLst/>
          </a:prstGeom>
        </p:spPr>
        <p:txBody>
          <a:bodyPr vert="horz" wrap="square" lIns="0" tIns="12700" rIns="0" bIns="0" rtlCol="0">
            <a:spAutoFit/>
          </a:bodyPr>
          <a:lstStyle/>
          <a:p>
            <a:pPr marL="355600" marR="5080" indent="-342900" algn="just">
              <a:spcBef>
                <a:spcPts val="100"/>
              </a:spcBef>
              <a:buFont typeface="Arial"/>
              <a:buChar char="•"/>
              <a:tabLst>
                <a:tab pos="355600" algn="l"/>
              </a:tabLst>
            </a:pPr>
            <a:r>
              <a:rPr sz="3200" i="1" spc="-5" dirty="0">
                <a:solidFill>
                  <a:srgbClr val="FFFFFF"/>
                </a:solidFill>
                <a:cs typeface="Calibri"/>
              </a:rPr>
              <a:t>All the </a:t>
            </a:r>
            <a:r>
              <a:rPr lang="en-GB" sz="3200" i="1" spc="-5" dirty="0" smtClean="0">
                <a:solidFill>
                  <a:srgbClr val="FFFFFF"/>
                </a:solidFill>
                <a:cs typeface="Calibri"/>
              </a:rPr>
              <a:t>class</a:t>
            </a:r>
            <a:r>
              <a:rPr sz="3200" i="1" spc="-5" dirty="0" smtClean="0">
                <a:solidFill>
                  <a:srgbClr val="FFFFFF"/>
                </a:solidFill>
                <a:cs typeface="Calibri"/>
              </a:rPr>
              <a:t> </a:t>
            </a:r>
            <a:r>
              <a:rPr sz="3200" i="1" spc="-5" dirty="0">
                <a:solidFill>
                  <a:srgbClr val="FFFFFF"/>
                </a:solidFill>
                <a:cs typeface="Calibri"/>
              </a:rPr>
              <a:t>content, materials, learning  resources must be relevant </a:t>
            </a:r>
            <a:r>
              <a:rPr sz="3200" i="1" spc="-10" dirty="0">
                <a:solidFill>
                  <a:srgbClr val="FFFFFF"/>
                </a:solidFill>
                <a:cs typeface="Calibri"/>
              </a:rPr>
              <a:t>to </a:t>
            </a:r>
            <a:r>
              <a:rPr sz="3200" i="1" spc="-5" dirty="0">
                <a:solidFill>
                  <a:srgbClr val="FFFFFF"/>
                </a:solidFill>
                <a:cs typeface="Calibri"/>
              </a:rPr>
              <a:t>the </a:t>
            </a:r>
            <a:r>
              <a:rPr lang="en-GB" sz="3200" i="1" spc="-5" dirty="0" smtClean="0">
                <a:solidFill>
                  <a:srgbClr val="FFFFFF"/>
                </a:solidFill>
                <a:cs typeface="Calibri"/>
              </a:rPr>
              <a:t>class</a:t>
            </a:r>
            <a:r>
              <a:rPr sz="3200" i="1" spc="-5" dirty="0" smtClean="0">
                <a:solidFill>
                  <a:srgbClr val="FFFFFF"/>
                </a:solidFill>
                <a:cs typeface="Calibri"/>
              </a:rPr>
              <a:t> </a:t>
            </a:r>
            <a:r>
              <a:rPr sz="3200" i="1" spc="-5" dirty="0">
                <a:solidFill>
                  <a:srgbClr val="FFFFFF"/>
                </a:solidFill>
                <a:cs typeface="Calibri"/>
              </a:rPr>
              <a:t>and  </a:t>
            </a:r>
            <a:r>
              <a:rPr lang="en-GB" sz="3200" i="1" spc="-5" dirty="0" smtClean="0">
                <a:solidFill>
                  <a:srgbClr val="FFFFFF"/>
                </a:solidFill>
                <a:cs typeface="Calibri"/>
              </a:rPr>
              <a:t>student</a:t>
            </a:r>
            <a:r>
              <a:rPr sz="3200" i="1" spc="-5" dirty="0" smtClean="0">
                <a:solidFill>
                  <a:srgbClr val="FFFFFF"/>
                </a:solidFill>
                <a:cs typeface="Calibri"/>
              </a:rPr>
              <a:t>s </a:t>
            </a:r>
            <a:r>
              <a:rPr sz="3200" i="1" spc="-5" dirty="0">
                <a:solidFill>
                  <a:srgbClr val="FFFFFF"/>
                </a:solidFill>
                <a:cs typeface="Calibri"/>
              </a:rPr>
              <a:t>learning</a:t>
            </a:r>
            <a:r>
              <a:rPr sz="3200" i="1" spc="-20" dirty="0">
                <a:solidFill>
                  <a:srgbClr val="FFFFFF"/>
                </a:solidFill>
                <a:cs typeface="Calibri"/>
              </a:rPr>
              <a:t> </a:t>
            </a:r>
            <a:r>
              <a:rPr sz="3200" i="1" spc="-5" dirty="0">
                <a:solidFill>
                  <a:srgbClr val="FFFFFF"/>
                </a:solidFill>
                <a:cs typeface="Calibri"/>
              </a:rPr>
              <a:t>needs.</a:t>
            </a:r>
            <a:endParaRPr sz="3200" dirty="0">
              <a:solidFill>
                <a:prstClr val="black"/>
              </a:solidFill>
              <a:cs typeface="Calibri"/>
            </a:endParaRPr>
          </a:p>
          <a:p>
            <a:pPr marL="355600" indent="-342900">
              <a:spcBef>
                <a:spcPts val="790"/>
              </a:spcBef>
              <a:buFont typeface="Arial"/>
              <a:buChar char="•"/>
              <a:tabLst>
                <a:tab pos="354965" algn="l"/>
                <a:tab pos="355600" algn="l"/>
              </a:tabLst>
            </a:pPr>
            <a:r>
              <a:rPr sz="3200" spc="-5" dirty="0">
                <a:solidFill>
                  <a:srgbClr val="FFFFFF"/>
                </a:solidFill>
                <a:cs typeface="Calibri"/>
              </a:rPr>
              <a:t>It is also related to the verbal</a:t>
            </a:r>
            <a:r>
              <a:rPr sz="3200" spc="-60" dirty="0">
                <a:solidFill>
                  <a:srgbClr val="FFFFFF"/>
                </a:solidFill>
                <a:cs typeface="Calibri"/>
              </a:rPr>
              <a:t> </a:t>
            </a:r>
            <a:r>
              <a:rPr sz="3200" spc="-5" dirty="0">
                <a:solidFill>
                  <a:srgbClr val="FFFFFF"/>
                </a:solidFill>
                <a:cs typeface="Calibri"/>
              </a:rPr>
              <a:t>presentation.</a:t>
            </a:r>
            <a:endParaRPr sz="3200" dirty="0">
              <a:solidFill>
                <a:prstClr val="black"/>
              </a:solidFill>
              <a:cs typeface="Calibri"/>
            </a:endParaRPr>
          </a:p>
          <a:p>
            <a:pPr marL="355600" marR="27940" indent="-342900" algn="just">
              <a:spcBef>
                <a:spcPts val="800"/>
              </a:spcBef>
              <a:buFont typeface="Arial"/>
              <a:buChar char="•"/>
              <a:tabLst>
                <a:tab pos="355600" algn="l"/>
              </a:tabLst>
            </a:pPr>
            <a:r>
              <a:rPr sz="3200" spc="-5" dirty="0">
                <a:solidFill>
                  <a:srgbClr val="FFFFFF"/>
                </a:solidFill>
                <a:cs typeface="Calibri"/>
              </a:rPr>
              <a:t>Inorder to create appropriate learning content  </a:t>
            </a:r>
            <a:r>
              <a:rPr sz="3200" spc="-10" dirty="0">
                <a:solidFill>
                  <a:srgbClr val="FFFFFF"/>
                </a:solidFill>
                <a:cs typeface="Calibri"/>
              </a:rPr>
              <a:t>the </a:t>
            </a:r>
            <a:r>
              <a:rPr lang="en-GB" sz="3200" spc="-5" dirty="0" smtClean="0">
                <a:solidFill>
                  <a:srgbClr val="FFFFFF"/>
                </a:solidFill>
                <a:cs typeface="Calibri"/>
              </a:rPr>
              <a:t>teacher</a:t>
            </a:r>
            <a:r>
              <a:rPr sz="3200" spc="-5" dirty="0" smtClean="0">
                <a:solidFill>
                  <a:srgbClr val="FFFFFF"/>
                </a:solidFill>
                <a:cs typeface="Calibri"/>
              </a:rPr>
              <a:t> </a:t>
            </a:r>
            <a:r>
              <a:rPr sz="3200" spc="-5" dirty="0">
                <a:solidFill>
                  <a:srgbClr val="FFFFFF"/>
                </a:solidFill>
                <a:cs typeface="Calibri"/>
              </a:rPr>
              <a:t>must assess the learnig need </a:t>
            </a:r>
            <a:r>
              <a:rPr sz="3200" dirty="0">
                <a:solidFill>
                  <a:srgbClr val="FFFFFF"/>
                </a:solidFill>
                <a:cs typeface="Calibri"/>
              </a:rPr>
              <a:t>of </a:t>
            </a:r>
            <a:r>
              <a:rPr sz="3200" spc="-10" dirty="0">
                <a:solidFill>
                  <a:srgbClr val="FFFFFF"/>
                </a:solidFill>
                <a:cs typeface="Calibri"/>
              </a:rPr>
              <a:t>the  </a:t>
            </a:r>
            <a:r>
              <a:rPr lang="en-GB" sz="3200" spc="-5" dirty="0" smtClean="0">
                <a:solidFill>
                  <a:srgbClr val="FFFFFF"/>
                </a:solidFill>
                <a:cs typeface="Calibri"/>
              </a:rPr>
              <a:t>student</a:t>
            </a:r>
            <a:r>
              <a:rPr sz="3200" spc="-5" dirty="0" smtClean="0">
                <a:solidFill>
                  <a:srgbClr val="FFFFFF"/>
                </a:solidFill>
                <a:cs typeface="Calibri"/>
              </a:rPr>
              <a:t> </a:t>
            </a:r>
            <a:r>
              <a:rPr sz="3200" spc="-5" dirty="0">
                <a:solidFill>
                  <a:srgbClr val="FFFFFF"/>
                </a:solidFill>
                <a:cs typeface="Calibri"/>
              </a:rPr>
              <a:t>and design </a:t>
            </a:r>
            <a:r>
              <a:rPr sz="3200" spc="-10" dirty="0">
                <a:solidFill>
                  <a:srgbClr val="FFFFFF"/>
                </a:solidFill>
                <a:cs typeface="Calibri"/>
              </a:rPr>
              <a:t>the </a:t>
            </a:r>
            <a:r>
              <a:rPr sz="3200" spc="-5" dirty="0">
                <a:solidFill>
                  <a:srgbClr val="FFFFFF"/>
                </a:solidFill>
                <a:cs typeface="Calibri"/>
              </a:rPr>
              <a:t>content </a:t>
            </a:r>
            <a:r>
              <a:rPr sz="3200" dirty="0">
                <a:solidFill>
                  <a:srgbClr val="FFFFFF"/>
                </a:solidFill>
                <a:cs typeface="Calibri"/>
              </a:rPr>
              <a:t>&amp;</a:t>
            </a:r>
            <a:r>
              <a:rPr sz="3200" spc="-35" dirty="0">
                <a:solidFill>
                  <a:srgbClr val="FFFFFF"/>
                </a:solidFill>
                <a:cs typeface="Calibri"/>
              </a:rPr>
              <a:t> </a:t>
            </a:r>
            <a:r>
              <a:rPr sz="3200" spc="-5" dirty="0">
                <a:solidFill>
                  <a:srgbClr val="FFFFFF"/>
                </a:solidFill>
                <a:cs typeface="Calibri"/>
              </a:rPr>
              <a:t>materials.</a:t>
            </a:r>
            <a:endParaRPr sz="3200" dirty="0">
              <a:solidFill>
                <a:prstClr val="black"/>
              </a:solidFill>
              <a:cs typeface="Calibri"/>
            </a:endParaRPr>
          </a:p>
          <a:p>
            <a:pPr marL="355600" marR="334010" indent="-342900">
              <a:lnSpc>
                <a:spcPct val="99900"/>
              </a:lnSpc>
              <a:spcBef>
                <a:spcPts val="800"/>
              </a:spcBef>
              <a:buFont typeface="Arial"/>
              <a:buChar char="•"/>
              <a:tabLst>
                <a:tab pos="354965" algn="l"/>
                <a:tab pos="355600" algn="l"/>
              </a:tabLst>
            </a:pPr>
            <a:r>
              <a:rPr lang="en-GB" sz="3200" spc="-5" dirty="0" smtClean="0">
                <a:solidFill>
                  <a:srgbClr val="FFFFFF"/>
                </a:solidFill>
                <a:cs typeface="Calibri"/>
              </a:rPr>
              <a:t>teacher</a:t>
            </a:r>
            <a:r>
              <a:rPr sz="3200" spc="-5" dirty="0" smtClean="0">
                <a:solidFill>
                  <a:srgbClr val="FFFFFF"/>
                </a:solidFill>
                <a:cs typeface="Calibri"/>
              </a:rPr>
              <a:t> </a:t>
            </a:r>
            <a:r>
              <a:rPr sz="3200" spc="-5" dirty="0">
                <a:solidFill>
                  <a:srgbClr val="FFFFFF"/>
                </a:solidFill>
                <a:cs typeface="Calibri"/>
              </a:rPr>
              <a:t>also need to assess </a:t>
            </a:r>
            <a:r>
              <a:rPr sz="3200" spc="-10" dirty="0">
                <a:solidFill>
                  <a:srgbClr val="FFFFFF"/>
                </a:solidFill>
                <a:cs typeface="Calibri"/>
              </a:rPr>
              <a:t>the </a:t>
            </a:r>
            <a:r>
              <a:rPr sz="3200" spc="-5" dirty="0">
                <a:solidFill>
                  <a:srgbClr val="FFFFFF"/>
                </a:solidFill>
                <a:cs typeface="Calibri"/>
              </a:rPr>
              <a:t>learning style  of </a:t>
            </a:r>
            <a:r>
              <a:rPr lang="en-GB" sz="3200" spc="-5" dirty="0" smtClean="0">
                <a:solidFill>
                  <a:srgbClr val="FFFFFF"/>
                </a:solidFill>
                <a:cs typeface="Calibri"/>
              </a:rPr>
              <a:t>student</a:t>
            </a:r>
            <a:r>
              <a:rPr sz="3200" spc="-5" dirty="0" smtClean="0">
                <a:solidFill>
                  <a:srgbClr val="FFFFFF"/>
                </a:solidFill>
                <a:cs typeface="Calibri"/>
              </a:rPr>
              <a:t>s</a:t>
            </a:r>
            <a:r>
              <a:rPr sz="3200" spc="-5" dirty="0">
                <a:solidFill>
                  <a:srgbClr val="FFFFFF"/>
                </a:solidFill>
                <a:cs typeface="Calibri"/>
              </a:rPr>
              <a:t>, so that he can design material  according to their learning</a:t>
            </a:r>
            <a:r>
              <a:rPr sz="3200" spc="-25" dirty="0">
                <a:solidFill>
                  <a:srgbClr val="FFFFFF"/>
                </a:solidFill>
                <a:cs typeface="Calibri"/>
              </a:rPr>
              <a:t> </a:t>
            </a:r>
            <a:r>
              <a:rPr sz="3200" spc="-5" dirty="0">
                <a:solidFill>
                  <a:srgbClr val="FFFFFF"/>
                </a:solidFill>
                <a:cs typeface="Calibri"/>
              </a:rPr>
              <a:t>style</a:t>
            </a:r>
            <a:endParaRPr sz="3200" dirty="0">
              <a:solidFill>
                <a:prstClr val="black"/>
              </a:solidFill>
              <a:cs typeface="Calibri"/>
            </a:endParaRPr>
          </a:p>
        </p:txBody>
      </p:sp>
    </p:spTree>
    <p:extLst>
      <p:ext uri="{BB962C8B-B14F-4D97-AF65-F5344CB8AC3E}">
        <p14:creationId xmlns:p14="http://schemas.microsoft.com/office/powerpoint/2010/main" val="38810123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8185" y="228803"/>
            <a:ext cx="3947160" cy="766877"/>
          </a:xfrm>
          <a:prstGeom prst="rect">
            <a:avLst/>
          </a:prstGeom>
        </p:spPr>
        <p:txBody>
          <a:bodyPr vert="horz" wrap="square" lIns="0" tIns="12700" rIns="0" bIns="0" rtlCol="0">
            <a:spAutoFit/>
          </a:bodyPr>
          <a:lstStyle/>
          <a:p>
            <a:pPr marL="12700">
              <a:lnSpc>
                <a:spcPct val="100000"/>
              </a:lnSpc>
              <a:spcBef>
                <a:spcPts val="100"/>
              </a:spcBef>
            </a:pPr>
            <a:r>
              <a:rPr spc="-5" dirty="0"/>
              <a:t>3.Motivation</a:t>
            </a:r>
          </a:p>
        </p:txBody>
      </p:sp>
      <p:sp>
        <p:nvSpPr>
          <p:cNvPr id="3" name="object 3"/>
          <p:cNvSpPr txBox="1"/>
          <p:nvPr/>
        </p:nvSpPr>
        <p:spPr>
          <a:xfrm>
            <a:off x="714587" y="1099821"/>
            <a:ext cx="10655300" cy="4649991"/>
          </a:xfrm>
          <a:prstGeom prst="rect">
            <a:avLst/>
          </a:prstGeom>
        </p:spPr>
        <p:txBody>
          <a:bodyPr vert="horz" wrap="square" lIns="0" tIns="12700" rIns="0" bIns="0" rtlCol="0">
            <a:spAutoFit/>
          </a:bodyPr>
          <a:lstStyle/>
          <a:p>
            <a:pPr marL="355600" marR="5080" indent="-342900" algn="just">
              <a:spcBef>
                <a:spcPts val="100"/>
              </a:spcBef>
              <a:buFont typeface="Arial"/>
              <a:buChar char="•"/>
              <a:tabLst>
                <a:tab pos="355600" algn="l"/>
              </a:tabLst>
            </a:pPr>
            <a:r>
              <a:rPr sz="3200" i="1" spc="-5" dirty="0">
                <a:solidFill>
                  <a:srgbClr val="FFFFFF"/>
                </a:solidFill>
                <a:cs typeface="Calibri"/>
              </a:rPr>
              <a:t>Learning will occur only if the </a:t>
            </a:r>
            <a:r>
              <a:rPr lang="en-GB" sz="3200" i="1" spc="-5" dirty="0" smtClean="0">
                <a:solidFill>
                  <a:srgbClr val="FFFFFF"/>
                </a:solidFill>
                <a:cs typeface="Calibri"/>
              </a:rPr>
              <a:t>student</a:t>
            </a:r>
            <a:r>
              <a:rPr sz="3200" i="1" spc="-5" dirty="0" smtClean="0">
                <a:solidFill>
                  <a:srgbClr val="FFFFFF"/>
                </a:solidFill>
                <a:cs typeface="Calibri"/>
              </a:rPr>
              <a:t>s </a:t>
            </a:r>
            <a:r>
              <a:rPr sz="3200" i="1" spc="-5" dirty="0">
                <a:solidFill>
                  <a:srgbClr val="FFFFFF"/>
                </a:solidFill>
                <a:cs typeface="Calibri"/>
              </a:rPr>
              <a:t>want to  learn, </a:t>
            </a:r>
            <a:r>
              <a:rPr sz="3200" i="1" dirty="0">
                <a:solidFill>
                  <a:srgbClr val="FFFFFF"/>
                </a:solidFill>
                <a:cs typeface="Calibri"/>
              </a:rPr>
              <a:t>are </a:t>
            </a:r>
            <a:r>
              <a:rPr sz="3200" i="1" spc="-5" dirty="0">
                <a:solidFill>
                  <a:srgbClr val="FFFFFF"/>
                </a:solidFill>
                <a:cs typeface="Calibri"/>
              </a:rPr>
              <a:t>ready to learn, and have </a:t>
            </a:r>
            <a:r>
              <a:rPr sz="3200" i="1" dirty="0">
                <a:solidFill>
                  <a:srgbClr val="FFFFFF"/>
                </a:solidFill>
                <a:cs typeface="Calibri"/>
              </a:rPr>
              <a:t>a </a:t>
            </a:r>
            <a:r>
              <a:rPr sz="3200" i="1" spc="-5" dirty="0">
                <a:solidFill>
                  <a:srgbClr val="FFFFFF"/>
                </a:solidFill>
                <a:cs typeface="Calibri"/>
              </a:rPr>
              <a:t>reason </a:t>
            </a:r>
            <a:r>
              <a:rPr sz="3200" i="1" spc="-10" dirty="0">
                <a:solidFill>
                  <a:srgbClr val="FFFFFF"/>
                </a:solidFill>
                <a:cs typeface="Calibri"/>
              </a:rPr>
              <a:t>to  </a:t>
            </a:r>
            <a:r>
              <a:rPr sz="3200" i="1" spc="-5" dirty="0">
                <a:solidFill>
                  <a:srgbClr val="FFFFFF"/>
                </a:solidFill>
                <a:cs typeface="Calibri"/>
              </a:rPr>
              <a:t>learn.</a:t>
            </a:r>
            <a:endParaRPr sz="3200" dirty="0">
              <a:solidFill>
                <a:prstClr val="black"/>
              </a:solidFill>
              <a:cs typeface="Calibri"/>
            </a:endParaRPr>
          </a:p>
          <a:p>
            <a:pPr marL="355600" marR="25400" indent="-342900">
              <a:spcBef>
                <a:spcPts val="790"/>
              </a:spcBef>
              <a:buFont typeface="Arial"/>
              <a:buChar char="•"/>
              <a:tabLst>
                <a:tab pos="354965" algn="l"/>
                <a:tab pos="355600" algn="l"/>
              </a:tabLst>
            </a:pPr>
            <a:r>
              <a:rPr lang="en-GB" sz="3200" spc="-5" dirty="0" smtClean="0">
                <a:solidFill>
                  <a:srgbClr val="FFFFFF"/>
                </a:solidFill>
                <a:cs typeface="Calibri"/>
              </a:rPr>
              <a:t>student</a:t>
            </a:r>
            <a:r>
              <a:rPr sz="3200" spc="-5" dirty="0" smtClean="0">
                <a:solidFill>
                  <a:srgbClr val="FFFFFF"/>
                </a:solidFill>
                <a:cs typeface="Calibri"/>
              </a:rPr>
              <a:t>s </a:t>
            </a:r>
            <a:r>
              <a:rPr sz="3200" spc="-5" dirty="0">
                <a:solidFill>
                  <a:srgbClr val="FFFFFF"/>
                </a:solidFill>
                <a:cs typeface="Calibri"/>
              </a:rPr>
              <a:t>who have </a:t>
            </a:r>
            <a:r>
              <a:rPr sz="3200" dirty="0">
                <a:solidFill>
                  <a:srgbClr val="FFFFFF"/>
                </a:solidFill>
                <a:cs typeface="Calibri"/>
              </a:rPr>
              <a:t>a </a:t>
            </a:r>
            <a:r>
              <a:rPr sz="3200" spc="-5" dirty="0">
                <a:solidFill>
                  <a:srgbClr val="FFFFFF"/>
                </a:solidFill>
                <a:cs typeface="Calibri"/>
              </a:rPr>
              <a:t>reason to learn and are  ready to learn are </a:t>
            </a:r>
            <a:r>
              <a:rPr lang="en-GB" sz="3200" spc="-5" dirty="0" smtClean="0">
                <a:solidFill>
                  <a:srgbClr val="FFFFFF"/>
                </a:solidFill>
                <a:cs typeface="Calibri"/>
              </a:rPr>
              <a:t>student</a:t>
            </a:r>
            <a:r>
              <a:rPr sz="3200" spc="-5" dirty="0" smtClean="0">
                <a:solidFill>
                  <a:srgbClr val="FFFFFF"/>
                </a:solidFill>
                <a:cs typeface="Calibri"/>
              </a:rPr>
              <a:t>s </a:t>
            </a:r>
            <a:r>
              <a:rPr sz="3200" spc="-5" dirty="0">
                <a:solidFill>
                  <a:srgbClr val="FFFFFF"/>
                </a:solidFill>
                <a:cs typeface="Calibri"/>
              </a:rPr>
              <a:t>who </a:t>
            </a:r>
            <a:r>
              <a:rPr sz="3200" dirty="0">
                <a:solidFill>
                  <a:srgbClr val="FFFFFF"/>
                </a:solidFill>
                <a:cs typeface="Calibri"/>
              </a:rPr>
              <a:t>are </a:t>
            </a:r>
            <a:r>
              <a:rPr sz="3200" spc="-5" dirty="0">
                <a:solidFill>
                  <a:srgbClr val="FFFFFF"/>
                </a:solidFill>
                <a:cs typeface="Calibri"/>
              </a:rPr>
              <a:t>motivated  to learn</a:t>
            </a:r>
            <a:r>
              <a:rPr sz="3200" spc="-5" dirty="0" smtClean="0">
                <a:solidFill>
                  <a:srgbClr val="FFFFFF"/>
                </a:solidFill>
                <a:cs typeface="Calibri"/>
              </a:rPr>
              <a:t>,</a:t>
            </a:r>
            <a:r>
              <a:rPr lang="en-US" sz="3200" spc="-5" dirty="0" smtClean="0">
                <a:solidFill>
                  <a:srgbClr val="FFFFFF"/>
                </a:solidFill>
                <a:cs typeface="Calibri"/>
              </a:rPr>
              <a:t> </a:t>
            </a:r>
            <a:r>
              <a:rPr sz="3200" spc="-5" dirty="0" smtClean="0">
                <a:solidFill>
                  <a:srgbClr val="FFFFFF"/>
                </a:solidFill>
                <a:cs typeface="Calibri"/>
              </a:rPr>
              <a:t>such </a:t>
            </a:r>
            <a:r>
              <a:rPr lang="en-GB" sz="3200" spc="-5" dirty="0" smtClean="0">
                <a:solidFill>
                  <a:srgbClr val="FFFFFF"/>
                </a:solidFill>
                <a:cs typeface="Calibri"/>
              </a:rPr>
              <a:t>student</a:t>
            </a:r>
            <a:r>
              <a:rPr sz="3200" spc="-5" dirty="0" smtClean="0">
                <a:solidFill>
                  <a:srgbClr val="FFFFFF"/>
                </a:solidFill>
                <a:cs typeface="Calibri"/>
              </a:rPr>
              <a:t>s </a:t>
            </a:r>
            <a:r>
              <a:rPr sz="3200" spc="-5" dirty="0">
                <a:solidFill>
                  <a:srgbClr val="FFFFFF"/>
                </a:solidFill>
                <a:cs typeface="Calibri"/>
              </a:rPr>
              <a:t>succeed in</a:t>
            </a:r>
            <a:r>
              <a:rPr sz="3200" spc="-30" dirty="0">
                <a:solidFill>
                  <a:srgbClr val="FFFFFF"/>
                </a:solidFill>
                <a:cs typeface="Calibri"/>
              </a:rPr>
              <a:t> </a:t>
            </a:r>
            <a:r>
              <a:rPr sz="3200" spc="-5" dirty="0">
                <a:solidFill>
                  <a:srgbClr val="FFFFFF"/>
                </a:solidFill>
                <a:cs typeface="Calibri"/>
              </a:rPr>
              <a:t>learning.</a:t>
            </a:r>
            <a:endParaRPr sz="3200" dirty="0">
              <a:solidFill>
                <a:prstClr val="black"/>
              </a:solidFill>
              <a:cs typeface="Calibri"/>
            </a:endParaRPr>
          </a:p>
          <a:p>
            <a:pPr marL="355600" marR="482600" indent="-342900">
              <a:spcBef>
                <a:spcPts val="800"/>
              </a:spcBef>
              <a:buFont typeface="Arial"/>
              <a:buChar char="•"/>
              <a:tabLst>
                <a:tab pos="354965" algn="l"/>
                <a:tab pos="355600" algn="l"/>
              </a:tabLst>
            </a:pPr>
            <a:r>
              <a:rPr sz="3200" spc="-5" dirty="0">
                <a:solidFill>
                  <a:srgbClr val="FFFFFF"/>
                </a:solidFill>
                <a:cs typeface="Calibri"/>
              </a:rPr>
              <a:t>It is </a:t>
            </a:r>
            <a:r>
              <a:rPr sz="3200" spc="-10" dirty="0">
                <a:solidFill>
                  <a:srgbClr val="FFFFFF"/>
                </a:solidFill>
                <a:cs typeface="Calibri"/>
              </a:rPr>
              <a:t>the </a:t>
            </a:r>
            <a:r>
              <a:rPr sz="3200" spc="-5" dirty="0">
                <a:solidFill>
                  <a:srgbClr val="FFFFFF"/>
                </a:solidFill>
                <a:cs typeface="Calibri"/>
              </a:rPr>
              <a:t>duty of </a:t>
            </a:r>
            <a:r>
              <a:rPr sz="3200" spc="-10" dirty="0">
                <a:solidFill>
                  <a:srgbClr val="FFFFFF"/>
                </a:solidFill>
                <a:cs typeface="Calibri"/>
              </a:rPr>
              <a:t>the </a:t>
            </a:r>
            <a:r>
              <a:rPr lang="en-GB" sz="3200" spc="-5" dirty="0" smtClean="0">
                <a:solidFill>
                  <a:srgbClr val="FFFFFF"/>
                </a:solidFill>
                <a:cs typeface="Calibri"/>
              </a:rPr>
              <a:t>teacher</a:t>
            </a:r>
            <a:r>
              <a:rPr sz="3200" spc="-5" dirty="0" smtClean="0">
                <a:solidFill>
                  <a:srgbClr val="FFFFFF"/>
                </a:solidFill>
                <a:cs typeface="Calibri"/>
              </a:rPr>
              <a:t> </a:t>
            </a:r>
            <a:r>
              <a:rPr sz="3200" spc="-5" dirty="0">
                <a:solidFill>
                  <a:srgbClr val="FFFFFF"/>
                </a:solidFill>
                <a:cs typeface="Calibri"/>
              </a:rPr>
              <a:t>to motivate the  learner by creating an appropriate learning  climate, by </a:t>
            </a:r>
            <a:r>
              <a:rPr sz="3200" spc="-10" dirty="0">
                <a:solidFill>
                  <a:srgbClr val="FFFFFF"/>
                </a:solidFill>
                <a:cs typeface="Calibri"/>
              </a:rPr>
              <a:t>pointing </a:t>
            </a:r>
            <a:r>
              <a:rPr sz="3200" spc="-5" dirty="0">
                <a:solidFill>
                  <a:srgbClr val="FFFFFF"/>
                </a:solidFill>
                <a:cs typeface="Calibri"/>
              </a:rPr>
              <a:t>out </a:t>
            </a:r>
            <a:r>
              <a:rPr sz="3200" spc="-10" dirty="0">
                <a:solidFill>
                  <a:srgbClr val="FFFFFF"/>
                </a:solidFill>
                <a:cs typeface="Calibri"/>
              </a:rPr>
              <a:t>the </a:t>
            </a:r>
            <a:r>
              <a:rPr sz="3200" spc="-5" dirty="0">
                <a:solidFill>
                  <a:srgbClr val="FFFFFF"/>
                </a:solidFill>
                <a:cs typeface="Calibri"/>
              </a:rPr>
              <a:t>virtues of </a:t>
            </a:r>
            <a:r>
              <a:rPr sz="3200" spc="-10" dirty="0">
                <a:solidFill>
                  <a:srgbClr val="FFFFFF"/>
                </a:solidFill>
                <a:cs typeface="Calibri"/>
              </a:rPr>
              <a:t>the  </a:t>
            </a:r>
            <a:r>
              <a:rPr sz="3200" spc="-5" dirty="0">
                <a:solidFill>
                  <a:srgbClr val="FFFFFF"/>
                </a:solidFill>
                <a:cs typeface="Calibri"/>
              </a:rPr>
              <a:t>particular programme and by catering their  learnig</a:t>
            </a:r>
            <a:r>
              <a:rPr sz="3200" spc="-10" dirty="0">
                <a:solidFill>
                  <a:srgbClr val="FFFFFF"/>
                </a:solidFill>
                <a:cs typeface="Calibri"/>
              </a:rPr>
              <a:t> </a:t>
            </a:r>
            <a:r>
              <a:rPr sz="3200" spc="-5" dirty="0">
                <a:solidFill>
                  <a:srgbClr val="FFFFFF"/>
                </a:solidFill>
                <a:cs typeface="Calibri"/>
              </a:rPr>
              <a:t>needs.</a:t>
            </a:r>
            <a:endParaRPr sz="3200" dirty="0">
              <a:solidFill>
                <a:prstClr val="black"/>
              </a:solidFill>
              <a:cs typeface="Calibri"/>
            </a:endParaRPr>
          </a:p>
        </p:txBody>
      </p:sp>
    </p:spTree>
    <p:extLst>
      <p:ext uri="{BB962C8B-B14F-4D97-AF65-F5344CB8AC3E}">
        <p14:creationId xmlns:p14="http://schemas.microsoft.com/office/powerpoint/2010/main" val="40953386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843280" cy="5666740"/>
          </a:xfrm>
          <a:custGeom>
            <a:avLst/>
            <a:gdLst/>
            <a:ahLst/>
            <a:cxnLst/>
            <a:rect l="l" t="t" r="r" b="b"/>
            <a:pathLst>
              <a:path w="843280" h="5666740">
                <a:moveTo>
                  <a:pt x="842772" y="0"/>
                </a:moveTo>
                <a:lnTo>
                  <a:pt x="0" y="0"/>
                </a:lnTo>
                <a:lnTo>
                  <a:pt x="0" y="5666232"/>
                </a:lnTo>
                <a:lnTo>
                  <a:pt x="842772" y="0"/>
                </a:lnTo>
                <a:close/>
              </a:path>
            </a:pathLst>
          </a:custGeom>
          <a:solidFill>
            <a:srgbClr val="D24717">
              <a:alpha val="85096"/>
            </a:srgbClr>
          </a:solidFill>
        </p:spPr>
        <p:txBody>
          <a:bodyPr wrap="square" lIns="0" tIns="0" rIns="0" bIns="0" rtlCol="0"/>
          <a:lstStyle/>
          <a:p>
            <a:endParaRPr/>
          </a:p>
        </p:txBody>
      </p:sp>
      <p:sp>
        <p:nvSpPr>
          <p:cNvPr id="3" name="object 3"/>
          <p:cNvSpPr txBox="1">
            <a:spLocks noGrp="1"/>
          </p:cNvSpPr>
          <p:nvPr>
            <p:ph type="title"/>
          </p:nvPr>
        </p:nvSpPr>
        <p:spPr>
          <a:xfrm>
            <a:off x="419507" y="16845"/>
            <a:ext cx="10353040" cy="1120820"/>
          </a:xfrm>
          <a:prstGeom prst="rect">
            <a:avLst/>
          </a:prstGeom>
        </p:spPr>
        <p:txBody>
          <a:bodyPr vert="horz" wrap="square" lIns="0" tIns="12700" rIns="0" bIns="0" rtlCol="0">
            <a:spAutoFit/>
          </a:bodyPr>
          <a:lstStyle/>
          <a:p>
            <a:pPr marL="12700">
              <a:lnSpc>
                <a:spcPct val="100000"/>
              </a:lnSpc>
              <a:spcBef>
                <a:spcPts val="100"/>
              </a:spcBef>
            </a:pPr>
            <a:r>
              <a:rPr sz="7200" b="1" i="1" spc="-10" dirty="0">
                <a:solidFill>
                  <a:srgbClr val="006FC0"/>
                </a:solidFill>
                <a:latin typeface="Trebuchet MS"/>
                <a:cs typeface="Trebuchet MS"/>
              </a:rPr>
              <a:t>Definition: </a:t>
            </a:r>
            <a:r>
              <a:rPr sz="7200" b="1" i="1" spc="-5" dirty="0">
                <a:solidFill>
                  <a:srgbClr val="006FC0"/>
                </a:solidFill>
                <a:latin typeface="Trebuchet MS"/>
                <a:cs typeface="Trebuchet MS"/>
              </a:rPr>
              <a:t>Learning</a:t>
            </a:r>
            <a:r>
              <a:rPr sz="7200" b="1" i="1" spc="-35" dirty="0">
                <a:solidFill>
                  <a:srgbClr val="006FC0"/>
                </a:solidFill>
                <a:latin typeface="Trebuchet MS"/>
                <a:cs typeface="Trebuchet MS"/>
              </a:rPr>
              <a:t> </a:t>
            </a:r>
            <a:r>
              <a:rPr sz="7200" b="1" i="1" dirty="0">
                <a:solidFill>
                  <a:srgbClr val="006FC0"/>
                </a:solidFill>
                <a:latin typeface="Trebuchet MS"/>
                <a:cs typeface="Trebuchet MS"/>
              </a:rPr>
              <a:t>is…</a:t>
            </a:r>
            <a:endParaRPr sz="7200">
              <a:latin typeface="Trebuchet MS"/>
              <a:cs typeface="Trebuchet MS"/>
            </a:endParaRPr>
          </a:p>
        </p:txBody>
      </p:sp>
      <p:sp>
        <p:nvSpPr>
          <p:cNvPr id="4" name="object 4"/>
          <p:cNvSpPr txBox="1"/>
          <p:nvPr/>
        </p:nvSpPr>
        <p:spPr>
          <a:xfrm>
            <a:off x="288443" y="1279651"/>
            <a:ext cx="8931757" cy="4524315"/>
          </a:xfrm>
          <a:prstGeom prst="rect">
            <a:avLst/>
          </a:prstGeom>
        </p:spPr>
        <p:txBody>
          <a:bodyPr vert="horz" wrap="square" lIns="0" tIns="124460" rIns="0" bIns="0" rtlCol="0">
            <a:spAutoFit/>
          </a:bodyPr>
          <a:lstStyle/>
          <a:p>
            <a:pPr marL="469900" indent="-457200">
              <a:lnSpc>
                <a:spcPct val="100000"/>
              </a:lnSpc>
              <a:spcBef>
                <a:spcPts val="980"/>
              </a:spcBef>
              <a:buClr>
                <a:srgbClr val="D24717"/>
              </a:buClr>
              <a:buSzPct val="76000"/>
              <a:buFont typeface="Wingdings"/>
              <a:buChar char=""/>
              <a:tabLst>
                <a:tab pos="469265" algn="l"/>
                <a:tab pos="469900" algn="l"/>
              </a:tabLst>
            </a:pPr>
            <a:r>
              <a:rPr sz="2500" b="1" i="1" spc="55" dirty="0">
                <a:solidFill>
                  <a:srgbClr val="FFFFFF"/>
                </a:solidFill>
                <a:latin typeface="Arial"/>
                <a:cs typeface="Arial"/>
              </a:rPr>
              <a:t>A </a:t>
            </a:r>
            <a:r>
              <a:rPr sz="2500" b="1" i="1" spc="125" dirty="0">
                <a:solidFill>
                  <a:srgbClr val="FFFFFF"/>
                </a:solidFill>
                <a:latin typeface="Arial"/>
                <a:cs typeface="Arial"/>
              </a:rPr>
              <a:t>change </a:t>
            </a:r>
            <a:r>
              <a:rPr sz="2500" b="1" i="1" spc="80" dirty="0">
                <a:solidFill>
                  <a:srgbClr val="FFFFFF"/>
                </a:solidFill>
                <a:latin typeface="Arial"/>
                <a:cs typeface="Arial"/>
              </a:rPr>
              <a:t>in </a:t>
            </a:r>
            <a:r>
              <a:rPr sz="2500" b="1" i="1" spc="100" dirty="0">
                <a:solidFill>
                  <a:srgbClr val="FFFFFF"/>
                </a:solidFill>
                <a:latin typeface="Arial"/>
                <a:cs typeface="Arial"/>
              </a:rPr>
              <a:t>behavior </a:t>
            </a:r>
            <a:r>
              <a:rPr sz="2500" b="1" i="1" spc="135" dirty="0">
                <a:solidFill>
                  <a:srgbClr val="FFFFFF"/>
                </a:solidFill>
                <a:latin typeface="Arial"/>
                <a:cs typeface="Arial"/>
              </a:rPr>
              <a:t>as </a:t>
            </a:r>
            <a:r>
              <a:rPr sz="2500" b="1" i="1" spc="204" dirty="0">
                <a:solidFill>
                  <a:srgbClr val="FFFFFF"/>
                </a:solidFill>
                <a:latin typeface="Arial"/>
                <a:cs typeface="Arial"/>
              </a:rPr>
              <a:t>a </a:t>
            </a:r>
            <a:r>
              <a:rPr sz="2500" b="1" i="1" spc="125" dirty="0">
                <a:solidFill>
                  <a:srgbClr val="FFFFFF"/>
                </a:solidFill>
                <a:latin typeface="Arial"/>
                <a:cs typeface="Arial"/>
              </a:rPr>
              <a:t>result </a:t>
            </a:r>
            <a:r>
              <a:rPr sz="2500" b="1" i="1" spc="80" dirty="0">
                <a:solidFill>
                  <a:srgbClr val="FFFFFF"/>
                </a:solidFill>
                <a:latin typeface="Arial"/>
                <a:cs typeface="Arial"/>
              </a:rPr>
              <a:t>of </a:t>
            </a:r>
            <a:r>
              <a:rPr sz="2500" b="1" i="1" spc="150" dirty="0">
                <a:solidFill>
                  <a:srgbClr val="FFFFFF"/>
                </a:solidFill>
                <a:latin typeface="Arial"/>
                <a:cs typeface="Arial"/>
              </a:rPr>
              <a:t>experience </a:t>
            </a:r>
            <a:r>
              <a:rPr sz="2500" b="1" i="1" spc="75" dirty="0">
                <a:solidFill>
                  <a:srgbClr val="FFFFFF"/>
                </a:solidFill>
                <a:latin typeface="Arial"/>
                <a:cs typeface="Arial"/>
              </a:rPr>
              <a:t>or</a:t>
            </a:r>
            <a:r>
              <a:rPr sz="2500" b="1" i="1" spc="90" dirty="0">
                <a:solidFill>
                  <a:srgbClr val="FFFFFF"/>
                </a:solidFill>
                <a:latin typeface="Arial"/>
                <a:cs typeface="Arial"/>
              </a:rPr>
              <a:t> </a:t>
            </a:r>
            <a:r>
              <a:rPr sz="2500" b="1" i="1" spc="155" dirty="0">
                <a:solidFill>
                  <a:srgbClr val="FFFFFF"/>
                </a:solidFill>
                <a:latin typeface="Arial"/>
                <a:cs typeface="Arial"/>
              </a:rPr>
              <a:t>practice.</a:t>
            </a:r>
            <a:endParaRPr sz="2500" dirty="0">
              <a:latin typeface="Arial"/>
              <a:cs typeface="Arial"/>
            </a:endParaRPr>
          </a:p>
          <a:p>
            <a:pPr marL="469900" indent="-457200">
              <a:lnSpc>
                <a:spcPct val="100000"/>
              </a:lnSpc>
              <a:spcBef>
                <a:spcPts val="885"/>
              </a:spcBef>
              <a:buClr>
                <a:srgbClr val="D24717"/>
              </a:buClr>
              <a:buSzPct val="76000"/>
              <a:buFont typeface="Wingdings"/>
              <a:buChar char=""/>
              <a:tabLst>
                <a:tab pos="469265" algn="l"/>
                <a:tab pos="469900" algn="l"/>
              </a:tabLst>
            </a:pPr>
            <a:r>
              <a:rPr sz="2500" b="1" i="1" spc="175" dirty="0">
                <a:solidFill>
                  <a:srgbClr val="FFFFFF"/>
                </a:solidFill>
                <a:latin typeface="Arial"/>
                <a:cs typeface="Arial"/>
              </a:rPr>
              <a:t>The </a:t>
            </a:r>
            <a:r>
              <a:rPr sz="2500" b="1" i="1" spc="110" dirty="0">
                <a:solidFill>
                  <a:srgbClr val="FFFFFF"/>
                </a:solidFill>
                <a:latin typeface="Arial"/>
                <a:cs typeface="Arial"/>
              </a:rPr>
              <a:t>acquisition </a:t>
            </a:r>
            <a:r>
              <a:rPr sz="2500" b="1" i="1" spc="80" dirty="0">
                <a:solidFill>
                  <a:srgbClr val="FFFFFF"/>
                </a:solidFill>
                <a:latin typeface="Arial"/>
                <a:cs typeface="Arial"/>
              </a:rPr>
              <a:t>of</a:t>
            </a:r>
            <a:r>
              <a:rPr sz="2500" b="1" i="1" spc="155" dirty="0">
                <a:solidFill>
                  <a:srgbClr val="FFFFFF"/>
                </a:solidFill>
                <a:latin typeface="Arial"/>
                <a:cs typeface="Arial"/>
              </a:rPr>
              <a:t> </a:t>
            </a:r>
            <a:r>
              <a:rPr sz="2500" b="1" i="1" spc="130" dirty="0">
                <a:solidFill>
                  <a:srgbClr val="FFFFFF"/>
                </a:solidFill>
                <a:latin typeface="Arial"/>
                <a:cs typeface="Arial"/>
              </a:rPr>
              <a:t>knowledge.</a:t>
            </a:r>
            <a:endParaRPr sz="2500" dirty="0">
              <a:latin typeface="Arial"/>
              <a:cs typeface="Arial"/>
            </a:endParaRPr>
          </a:p>
          <a:p>
            <a:pPr marL="469900" indent="-457200">
              <a:lnSpc>
                <a:spcPct val="100000"/>
              </a:lnSpc>
              <a:spcBef>
                <a:spcPts val="875"/>
              </a:spcBef>
              <a:buClr>
                <a:srgbClr val="D24717"/>
              </a:buClr>
              <a:buSzPct val="76000"/>
              <a:buFont typeface="Wingdings"/>
              <a:buChar char=""/>
              <a:tabLst>
                <a:tab pos="469265" algn="l"/>
                <a:tab pos="469900" algn="l"/>
              </a:tabLst>
            </a:pPr>
            <a:r>
              <a:rPr sz="2500" b="1" i="1" spc="130" dirty="0">
                <a:solidFill>
                  <a:srgbClr val="FFFFFF"/>
                </a:solidFill>
                <a:latin typeface="Arial"/>
                <a:cs typeface="Arial"/>
              </a:rPr>
              <a:t>Knowledge </a:t>
            </a:r>
            <a:r>
              <a:rPr sz="2500" b="1" i="1" spc="114" dirty="0">
                <a:solidFill>
                  <a:srgbClr val="FFFFFF"/>
                </a:solidFill>
                <a:latin typeface="Arial"/>
                <a:cs typeface="Arial"/>
              </a:rPr>
              <a:t>gained </a:t>
            </a:r>
            <a:r>
              <a:rPr sz="2500" b="1" i="1" spc="100" dirty="0">
                <a:solidFill>
                  <a:srgbClr val="FFFFFF"/>
                </a:solidFill>
                <a:latin typeface="Arial"/>
                <a:cs typeface="Arial"/>
              </a:rPr>
              <a:t>through</a:t>
            </a:r>
            <a:r>
              <a:rPr sz="2500" b="1" i="1" spc="50" dirty="0">
                <a:solidFill>
                  <a:srgbClr val="FFFFFF"/>
                </a:solidFill>
                <a:latin typeface="Arial"/>
                <a:cs typeface="Arial"/>
              </a:rPr>
              <a:t> </a:t>
            </a:r>
            <a:r>
              <a:rPr sz="2500" b="1" i="1" spc="60" dirty="0">
                <a:solidFill>
                  <a:srgbClr val="FFFFFF"/>
                </a:solidFill>
                <a:latin typeface="Arial"/>
                <a:cs typeface="Arial"/>
              </a:rPr>
              <a:t>study.</a:t>
            </a:r>
            <a:endParaRPr sz="2500" dirty="0">
              <a:latin typeface="Arial"/>
              <a:cs typeface="Arial"/>
            </a:endParaRPr>
          </a:p>
          <a:p>
            <a:pPr marL="469900" marR="843915" indent="-457200">
              <a:lnSpc>
                <a:spcPts val="2880"/>
              </a:lnSpc>
              <a:spcBef>
                <a:spcPts val="1070"/>
              </a:spcBef>
              <a:buClr>
                <a:srgbClr val="D24717"/>
              </a:buClr>
              <a:buSzPct val="76000"/>
              <a:buFont typeface="Wingdings"/>
              <a:buChar char=""/>
              <a:tabLst>
                <a:tab pos="469265" algn="l"/>
                <a:tab pos="469900" algn="l"/>
              </a:tabLst>
            </a:pPr>
            <a:r>
              <a:rPr sz="2500" b="1" i="1" spc="50" dirty="0">
                <a:solidFill>
                  <a:srgbClr val="FFFFFF"/>
                </a:solidFill>
                <a:latin typeface="Arial"/>
                <a:cs typeface="Arial"/>
              </a:rPr>
              <a:t>To </a:t>
            </a:r>
            <a:r>
              <a:rPr sz="2500" b="1" i="1" spc="105" dirty="0">
                <a:solidFill>
                  <a:srgbClr val="FFFFFF"/>
                </a:solidFill>
                <a:latin typeface="Arial"/>
                <a:cs typeface="Arial"/>
              </a:rPr>
              <a:t>gain </a:t>
            </a:r>
            <a:r>
              <a:rPr sz="2500" b="1" i="1" spc="135" dirty="0">
                <a:solidFill>
                  <a:srgbClr val="FFFFFF"/>
                </a:solidFill>
                <a:latin typeface="Arial"/>
                <a:cs typeface="Arial"/>
              </a:rPr>
              <a:t>knowledge </a:t>
            </a:r>
            <a:r>
              <a:rPr sz="2500" b="1" i="1" spc="50" dirty="0">
                <a:solidFill>
                  <a:srgbClr val="FFFFFF"/>
                </a:solidFill>
                <a:latin typeface="Arial"/>
                <a:cs typeface="Arial"/>
              </a:rPr>
              <a:t>of, </a:t>
            </a:r>
            <a:r>
              <a:rPr sz="2500" b="1" i="1" spc="75" dirty="0">
                <a:solidFill>
                  <a:srgbClr val="FFFFFF"/>
                </a:solidFill>
                <a:latin typeface="Arial"/>
                <a:cs typeface="Arial"/>
              </a:rPr>
              <a:t>or </a:t>
            </a:r>
            <a:r>
              <a:rPr sz="2500" b="1" i="1" spc="110" dirty="0">
                <a:solidFill>
                  <a:srgbClr val="FFFFFF"/>
                </a:solidFill>
                <a:latin typeface="Arial"/>
                <a:cs typeface="Arial"/>
              </a:rPr>
              <a:t>skill </a:t>
            </a:r>
            <a:r>
              <a:rPr sz="2500" b="1" i="1" spc="85" dirty="0">
                <a:solidFill>
                  <a:srgbClr val="FFFFFF"/>
                </a:solidFill>
                <a:latin typeface="Arial"/>
                <a:cs typeface="Arial"/>
              </a:rPr>
              <a:t>in, </a:t>
            </a:r>
            <a:r>
              <a:rPr sz="2500" b="1" i="1" spc="114" dirty="0">
                <a:solidFill>
                  <a:srgbClr val="FFFFFF"/>
                </a:solidFill>
                <a:latin typeface="Arial"/>
                <a:cs typeface="Arial"/>
              </a:rPr>
              <a:t>something </a:t>
            </a:r>
            <a:r>
              <a:rPr sz="2500" b="1" i="1" spc="100" dirty="0">
                <a:solidFill>
                  <a:srgbClr val="FFFFFF"/>
                </a:solidFill>
                <a:latin typeface="Arial"/>
                <a:cs typeface="Arial"/>
              </a:rPr>
              <a:t>through </a:t>
            </a:r>
            <a:r>
              <a:rPr sz="2500" b="1" i="1" spc="65" dirty="0">
                <a:solidFill>
                  <a:srgbClr val="FFFFFF"/>
                </a:solidFill>
                <a:latin typeface="Arial"/>
                <a:cs typeface="Arial"/>
              </a:rPr>
              <a:t>study,  </a:t>
            </a:r>
            <a:r>
              <a:rPr sz="2500" b="1" i="1" spc="130" dirty="0">
                <a:solidFill>
                  <a:srgbClr val="FFFFFF"/>
                </a:solidFill>
                <a:latin typeface="Arial"/>
                <a:cs typeface="Arial"/>
              </a:rPr>
              <a:t>teaching, </a:t>
            </a:r>
            <a:r>
              <a:rPr sz="2500" b="1" i="1" spc="125" dirty="0">
                <a:solidFill>
                  <a:srgbClr val="FFFFFF"/>
                </a:solidFill>
                <a:latin typeface="Arial"/>
                <a:cs typeface="Arial"/>
              </a:rPr>
              <a:t>instruction </a:t>
            </a:r>
            <a:r>
              <a:rPr sz="2500" b="1" i="1" spc="75" dirty="0">
                <a:solidFill>
                  <a:srgbClr val="FFFFFF"/>
                </a:solidFill>
                <a:latin typeface="Arial"/>
                <a:cs typeface="Arial"/>
              </a:rPr>
              <a:t>or</a:t>
            </a:r>
            <a:r>
              <a:rPr sz="2500" b="1" i="1" spc="30" dirty="0">
                <a:solidFill>
                  <a:srgbClr val="FFFFFF"/>
                </a:solidFill>
                <a:latin typeface="Arial"/>
                <a:cs typeface="Arial"/>
              </a:rPr>
              <a:t> </a:t>
            </a:r>
            <a:r>
              <a:rPr sz="2500" b="1" i="1" spc="140" dirty="0">
                <a:solidFill>
                  <a:srgbClr val="FFFFFF"/>
                </a:solidFill>
                <a:latin typeface="Arial"/>
                <a:cs typeface="Arial"/>
              </a:rPr>
              <a:t>experience.</a:t>
            </a:r>
            <a:endParaRPr sz="2500" dirty="0">
              <a:latin typeface="Arial"/>
              <a:cs typeface="Arial"/>
            </a:endParaRPr>
          </a:p>
          <a:p>
            <a:pPr marL="469900" indent="-457200">
              <a:lnSpc>
                <a:spcPct val="100000"/>
              </a:lnSpc>
              <a:spcBef>
                <a:spcPts val="805"/>
              </a:spcBef>
              <a:buClr>
                <a:srgbClr val="D24717"/>
              </a:buClr>
              <a:buSzPct val="76000"/>
              <a:buFont typeface="Wingdings"/>
              <a:buChar char=""/>
              <a:tabLst>
                <a:tab pos="469265" algn="l"/>
                <a:tab pos="469900" algn="l"/>
              </a:tabLst>
            </a:pPr>
            <a:r>
              <a:rPr sz="2500" b="1" i="1" spc="175" dirty="0">
                <a:solidFill>
                  <a:srgbClr val="FFFFFF"/>
                </a:solidFill>
                <a:latin typeface="Arial"/>
                <a:cs typeface="Arial"/>
              </a:rPr>
              <a:t>The </a:t>
            </a:r>
            <a:r>
              <a:rPr sz="2500" b="1" i="1" spc="110" dirty="0">
                <a:solidFill>
                  <a:srgbClr val="FFFFFF"/>
                </a:solidFill>
                <a:latin typeface="Arial"/>
                <a:cs typeface="Arial"/>
              </a:rPr>
              <a:t>process </a:t>
            </a:r>
            <a:r>
              <a:rPr sz="2500" b="1" i="1" spc="80" dirty="0">
                <a:solidFill>
                  <a:srgbClr val="FFFFFF"/>
                </a:solidFill>
                <a:latin typeface="Arial"/>
                <a:cs typeface="Arial"/>
              </a:rPr>
              <a:t>of </a:t>
            </a:r>
            <a:r>
              <a:rPr sz="2500" b="1" i="1" spc="100" dirty="0">
                <a:solidFill>
                  <a:srgbClr val="FFFFFF"/>
                </a:solidFill>
                <a:latin typeface="Arial"/>
                <a:cs typeface="Arial"/>
              </a:rPr>
              <a:t>gaining</a:t>
            </a:r>
            <a:r>
              <a:rPr sz="2500" b="1" i="1" spc="155" dirty="0">
                <a:solidFill>
                  <a:srgbClr val="FFFFFF"/>
                </a:solidFill>
                <a:latin typeface="Arial"/>
                <a:cs typeface="Arial"/>
              </a:rPr>
              <a:t> </a:t>
            </a:r>
            <a:r>
              <a:rPr sz="2500" b="1" i="1" spc="130" dirty="0">
                <a:solidFill>
                  <a:srgbClr val="FFFFFF"/>
                </a:solidFill>
                <a:latin typeface="Arial"/>
                <a:cs typeface="Arial"/>
              </a:rPr>
              <a:t>knowledge.</a:t>
            </a:r>
            <a:endParaRPr sz="2500" dirty="0">
              <a:latin typeface="Arial"/>
              <a:cs typeface="Arial"/>
            </a:endParaRPr>
          </a:p>
          <a:p>
            <a:pPr marL="469900" indent="-457200">
              <a:lnSpc>
                <a:spcPct val="100000"/>
              </a:lnSpc>
              <a:spcBef>
                <a:spcPts val="869"/>
              </a:spcBef>
              <a:buClr>
                <a:srgbClr val="D24717"/>
              </a:buClr>
              <a:buSzPct val="76000"/>
              <a:buFont typeface="Wingdings"/>
              <a:buChar char=""/>
              <a:tabLst>
                <a:tab pos="469265" algn="l"/>
                <a:tab pos="469900" algn="l"/>
              </a:tabLst>
            </a:pPr>
            <a:r>
              <a:rPr sz="2500" b="1" i="1" spc="55" dirty="0">
                <a:solidFill>
                  <a:srgbClr val="FFFFFF"/>
                </a:solidFill>
                <a:latin typeface="Arial"/>
                <a:cs typeface="Arial"/>
              </a:rPr>
              <a:t>A </a:t>
            </a:r>
            <a:r>
              <a:rPr sz="2500" b="1" i="1" spc="110" dirty="0">
                <a:solidFill>
                  <a:srgbClr val="FFFFFF"/>
                </a:solidFill>
                <a:latin typeface="Arial"/>
                <a:cs typeface="Arial"/>
              </a:rPr>
              <a:t>process </a:t>
            </a:r>
            <a:r>
              <a:rPr sz="2500" b="1" i="1" spc="75" dirty="0">
                <a:solidFill>
                  <a:srgbClr val="FFFFFF"/>
                </a:solidFill>
                <a:latin typeface="Arial"/>
                <a:cs typeface="Arial"/>
              </a:rPr>
              <a:t>by </a:t>
            </a:r>
            <a:r>
              <a:rPr sz="2500" b="1" i="1" spc="150" dirty="0">
                <a:solidFill>
                  <a:srgbClr val="FFFFFF"/>
                </a:solidFill>
                <a:latin typeface="Arial"/>
                <a:cs typeface="Arial"/>
              </a:rPr>
              <a:t>which </a:t>
            </a:r>
            <a:r>
              <a:rPr sz="2500" b="1" i="1" spc="100" dirty="0">
                <a:solidFill>
                  <a:srgbClr val="FFFFFF"/>
                </a:solidFill>
                <a:latin typeface="Arial"/>
                <a:cs typeface="Arial"/>
              </a:rPr>
              <a:t>behavior </a:t>
            </a:r>
            <a:r>
              <a:rPr sz="2500" b="1" i="1" spc="80" dirty="0">
                <a:solidFill>
                  <a:srgbClr val="FFFFFF"/>
                </a:solidFill>
                <a:latin typeface="Arial"/>
                <a:cs typeface="Arial"/>
              </a:rPr>
              <a:t>is </a:t>
            </a:r>
            <a:r>
              <a:rPr sz="2500" b="1" i="1" spc="110" dirty="0">
                <a:solidFill>
                  <a:srgbClr val="FFFFFF"/>
                </a:solidFill>
                <a:latin typeface="Arial"/>
                <a:cs typeface="Arial"/>
              </a:rPr>
              <a:t>changed, shaped </a:t>
            </a:r>
            <a:r>
              <a:rPr sz="2500" b="1" i="1" spc="75" dirty="0">
                <a:solidFill>
                  <a:srgbClr val="FFFFFF"/>
                </a:solidFill>
                <a:latin typeface="Arial"/>
                <a:cs typeface="Arial"/>
              </a:rPr>
              <a:t>or</a:t>
            </a:r>
            <a:r>
              <a:rPr sz="2500" b="1" i="1" spc="180" dirty="0">
                <a:solidFill>
                  <a:srgbClr val="FFFFFF"/>
                </a:solidFill>
                <a:latin typeface="Arial"/>
                <a:cs typeface="Arial"/>
              </a:rPr>
              <a:t> </a:t>
            </a:r>
            <a:r>
              <a:rPr sz="2500" b="1" i="1" spc="114" dirty="0">
                <a:solidFill>
                  <a:srgbClr val="FFFFFF"/>
                </a:solidFill>
                <a:latin typeface="Arial"/>
                <a:cs typeface="Arial"/>
              </a:rPr>
              <a:t>controlled</a:t>
            </a:r>
            <a:r>
              <a:rPr sz="2500" b="1" i="1" spc="114" dirty="0" smtClean="0">
                <a:solidFill>
                  <a:srgbClr val="FFFFFF"/>
                </a:solidFill>
                <a:latin typeface="Arial"/>
                <a:cs typeface="Arial"/>
              </a:rPr>
              <a:t>.</a:t>
            </a:r>
            <a:endParaRPr sz="2500" dirty="0">
              <a:latin typeface="Arial"/>
              <a:cs typeface="Aria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85548" y="305003"/>
            <a:ext cx="3019213" cy="766877"/>
          </a:xfrm>
          <a:prstGeom prst="rect">
            <a:avLst/>
          </a:prstGeom>
        </p:spPr>
        <p:txBody>
          <a:bodyPr vert="horz" wrap="square" lIns="0" tIns="12700" rIns="0" bIns="0" rtlCol="0">
            <a:spAutoFit/>
          </a:bodyPr>
          <a:lstStyle/>
          <a:p>
            <a:pPr marL="12700">
              <a:lnSpc>
                <a:spcPct val="100000"/>
              </a:lnSpc>
              <a:spcBef>
                <a:spcPts val="100"/>
              </a:spcBef>
            </a:pPr>
            <a:r>
              <a:rPr spc="-5" dirty="0"/>
              <a:t>4.Primacy</a:t>
            </a:r>
          </a:p>
        </p:txBody>
      </p:sp>
      <p:sp>
        <p:nvSpPr>
          <p:cNvPr id="3" name="object 3"/>
          <p:cNvSpPr txBox="1"/>
          <p:nvPr/>
        </p:nvSpPr>
        <p:spPr>
          <a:xfrm>
            <a:off x="511387" y="1404619"/>
            <a:ext cx="11257280" cy="3767698"/>
          </a:xfrm>
          <a:prstGeom prst="rect">
            <a:avLst/>
          </a:prstGeom>
        </p:spPr>
        <p:txBody>
          <a:bodyPr vert="horz" wrap="square" lIns="0" tIns="12700" rIns="0" bIns="0" rtlCol="0">
            <a:spAutoFit/>
          </a:bodyPr>
          <a:lstStyle/>
          <a:p>
            <a:pPr marL="355600" marR="440690" indent="-342900">
              <a:spcBef>
                <a:spcPts val="100"/>
              </a:spcBef>
              <a:buFont typeface="Arial"/>
              <a:buChar char="•"/>
              <a:tabLst>
                <a:tab pos="354965" algn="l"/>
                <a:tab pos="355600" algn="l"/>
              </a:tabLst>
            </a:pPr>
            <a:r>
              <a:rPr sz="3200" i="1" spc="-5" dirty="0">
                <a:solidFill>
                  <a:srgbClr val="FFFFFF"/>
                </a:solidFill>
                <a:cs typeface="Calibri"/>
              </a:rPr>
              <a:t>The contents which the </a:t>
            </a:r>
            <a:r>
              <a:rPr lang="en-GB" sz="3200" i="1" spc="-5" dirty="0" smtClean="0">
                <a:solidFill>
                  <a:srgbClr val="FFFFFF"/>
                </a:solidFill>
                <a:cs typeface="Calibri"/>
              </a:rPr>
              <a:t>student</a:t>
            </a:r>
            <a:r>
              <a:rPr sz="3200" i="1" spc="-5" dirty="0" smtClean="0">
                <a:solidFill>
                  <a:srgbClr val="FFFFFF"/>
                </a:solidFill>
                <a:cs typeface="Calibri"/>
              </a:rPr>
              <a:t>s </a:t>
            </a:r>
            <a:r>
              <a:rPr sz="3200" i="1" spc="-5" dirty="0">
                <a:solidFill>
                  <a:srgbClr val="FFFFFF"/>
                </a:solidFill>
                <a:cs typeface="Calibri"/>
              </a:rPr>
              <a:t>learn first, are  learnt</a:t>
            </a:r>
            <a:r>
              <a:rPr sz="3200" i="1" spc="-15" dirty="0">
                <a:solidFill>
                  <a:srgbClr val="FFFFFF"/>
                </a:solidFill>
                <a:cs typeface="Calibri"/>
              </a:rPr>
              <a:t> </a:t>
            </a:r>
            <a:r>
              <a:rPr sz="3200" i="1" spc="-10" dirty="0">
                <a:solidFill>
                  <a:srgbClr val="FFFFFF"/>
                </a:solidFill>
                <a:cs typeface="Calibri"/>
              </a:rPr>
              <a:t>best.</a:t>
            </a:r>
            <a:endParaRPr sz="3200" dirty="0">
              <a:solidFill>
                <a:prstClr val="black"/>
              </a:solidFill>
              <a:cs typeface="Calibri"/>
            </a:endParaRPr>
          </a:p>
          <a:p>
            <a:pPr marL="355600" marR="5080" indent="-342900" algn="just">
              <a:spcBef>
                <a:spcPts val="800"/>
              </a:spcBef>
              <a:buFont typeface="Arial"/>
              <a:buChar char="•"/>
              <a:tabLst>
                <a:tab pos="355600" algn="l"/>
              </a:tabLst>
            </a:pPr>
            <a:r>
              <a:rPr sz="3200" spc="-5" dirty="0">
                <a:solidFill>
                  <a:srgbClr val="FFFFFF"/>
                </a:solidFill>
                <a:cs typeface="Calibri"/>
              </a:rPr>
              <a:t>Recency points out that the last content is best  remembered while primacy says </a:t>
            </a:r>
            <a:r>
              <a:rPr sz="3200" spc="-10" dirty="0">
                <a:solidFill>
                  <a:srgbClr val="FFFFFF"/>
                </a:solidFill>
                <a:cs typeface="Calibri"/>
              </a:rPr>
              <a:t>the </a:t>
            </a:r>
            <a:r>
              <a:rPr sz="3200" spc="-5" dirty="0">
                <a:solidFill>
                  <a:srgbClr val="FFFFFF"/>
                </a:solidFill>
                <a:cs typeface="Calibri"/>
              </a:rPr>
              <a:t>first </a:t>
            </a:r>
            <a:r>
              <a:rPr sz="3200" dirty="0">
                <a:solidFill>
                  <a:srgbClr val="FFFFFF"/>
                </a:solidFill>
                <a:cs typeface="Calibri"/>
              </a:rPr>
              <a:t>is  </a:t>
            </a:r>
            <a:r>
              <a:rPr sz="3200" spc="-5" dirty="0">
                <a:solidFill>
                  <a:srgbClr val="FFFFFF"/>
                </a:solidFill>
                <a:cs typeface="Calibri"/>
              </a:rPr>
              <a:t>learnt</a:t>
            </a:r>
            <a:r>
              <a:rPr sz="3200" spc="-15" dirty="0">
                <a:solidFill>
                  <a:srgbClr val="FFFFFF"/>
                </a:solidFill>
                <a:cs typeface="Calibri"/>
              </a:rPr>
              <a:t> </a:t>
            </a:r>
            <a:r>
              <a:rPr sz="3200" spc="-5" dirty="0">
                <a:solidFill>
                  <a:srgbClr val="FFFFFF"/>
                </a:solidFill>
                <a:cs typeface="Calibri"/>
              </a:rPr>
              <a:t>best.</a:t>
            </a:r>
            <a:endParaRPr sz="3200" dirty="0">
              <a:solidFill>
                <a:prstClr val="black"/>
              </a:solidFill>
              <a:cs typeface="Calibri"/>
            </a:endParaRPr>
          </a:p>
          <a:p>
            <a:pPr marL="355600" marR="5715" indent="-342900" algn="just">
              <a:spcBef>
                <a:spcPts val="800"/>
              </a:spcBef>
              <a:buFont typeface="Arial"/>
              <a:buChar char="•"/>
              <a:tabLst>
                <a:tab pos="355600" algn="l"/>
              </a:tabLst>
            </a:pPr>
            <a:r>
              <a:rPr sz="3200" spc="-5" dirty="0">
                <a:solidFill>
                  <a:srgbClr val="FFFFFF"/>
                </a:solidFill>
                <a:cs typeface="Calibri"/>
              </a:rPr>
              <a:t>In other words </a:t>
            </a:r>
            <a:r>
              <a:rPr sz="3200" spc="-10" dirty="0">
                <a:solidFill>
                  <a:srgbClr val="FFFFFF"/>
                </a:solidFill>
                <a:cs typeface="Calibri"/>
              </a:rPr>
              <a:t>the </a:t>
            </a:r>
            <a:r>
              <a:rPr sz="3200" spc="-5" dirty="0">
                <a:solidFill>
                  <a:srgbClr val="FFFFFF"/>
                </a:solidFill>
                <a:cs typeface="Calibri"/>
              </a:rPr>
              <a:t>opening and closing of </a:t>
            </a:r>
            <a:r>
              <a:rPr sz="3200" spc="-10" dirty="0">
                <a:solidFill>
                  <a:srgbClr val="FFFFFF"/>
                </a:solidFill>
                <a:cs typeface="Calibri"/>
              </a:rPr>
              <a:t>the  </a:t>
            </a:r>
            <a:r>
              <a:rPr lang="en-GB" sz="3200" spc="-5" dirty="0" smtClean="0">
                <a:solidFill>
                  <a:srgbClr val="FFFFFF"/>
                </a:solidFill>
                <a:cs typeface="Calibri"/>
              </a:rPr>
              <a:t>class</a:t>
            </a:r>
            <a:r>
              <a:rPr sz="3200" spc="-5" dirty="0" smtClean="0">
                <a:solidFill>
                  <a:srgbClr val="FFFFFF"/>
                </a:solidFill>
                <a:cs typeface="Calibri"/>
              </a:rPr>
              <a:t> </a:t>
            </a:r>
            <a:r>
              <a:rPr sz="3200" spc="-5" dirty="0">
                <a:solidFill>
                  <a:srgbClr val="FFFFFF"/>
                </a:solidFill>
                <a:cs typeface="Calibri"/>
              </a:rPr>
              <a:t>are </a:t>
            </a:r>
            <a:r>
              <a:rPr sz="3200" spc="-10" dirty="0">
                <a:solidFill>
                  <a:srgbClr val="FFFFFF"/>
                </a:solidFill>
                <a:cs typeface="Calibri"/>
              </a:rPr>
              <a:t>the </a:t>
            </a:r>
            <a:r>
              <a:rPr sz="3200" spc="-5" dirty="0">
                <a:solidFill>
                  <a:srgbClr val="FFFFFF"/>
                </a:solidFill>
                <a:cs typeface="Calibri"/>
              </a:rPr>
              <a:t>most crucial part of </a:t>
            </a:r>
            <a:r>
              <a:rPr sz="3200" dirty="0">
                <a:solidFill>
                  <a:srgbClr val="FFFFFF"/>
                </a:solidFill>
                <a:cs typeface="Calibri"/>
              </a:rPr>
              <a:t>a </a:t>
            </a:r>
            <a:r>
              <a:rPr lang="en-GB" sz="3200" spc="-5" dirty="0" smtClean="0">
                <a:solidFill>
                  <a:srgbClr val="FFFFFF"/>
                </a:solidFill>
                <a:cs typeface="Calibri"/>
              </a:rPr>
              <a:t>class</a:t>
            </a:r>
            <a:r>
              <a:rPr sz="3200" spc="-5" dirty="0" smtClean="0">
                <a:solidFill>
                  <a:srgbClr val="FFFFFF"/>
                </a:solidFill>
                <a:cs typeface="Calibri"/>
              </a:rPr>
              <a:t>  </a:t>
            </a:r>
            <a:r>
              <a:rPr lang="en-GB" sz="3200" spc="-5" dirty="0" smtClean="0">
                <a:solidFill>
                  <a:srgbClr val="FFFFFF"/>
                </a:solidFill>
                <a:cs typeface="Calibri"/>
              </a:rPr>
              <a:t>class</a:t>
            </a:r>
            <a:r>
              <a:rPr sz="3200" spc="-5" dirty="0" smtClean="0">
                <a:solidFill>
                  <a:srgbClr val="FFFFFF"/>
                </a:solidFill>
                <a:cs typeface="Calibri"/>
              </a:rPr>
              <a:t>.</a:t>
            </a:r>
            <a:endParaRPr sz="3200" dirty="0">
              <a:solidFill>
                <a:prstClr val="black"/>
              </a:solidFill>
              <a:cs typeface="Calibri"/>
            </a:endParaRPr>
          </a:p>
          <a:p>
            <a:pPr marL="355600" marR="102870" indent="-342900">
              <a:spcBef>
                <a:spcPts val="790"/>
              </a:spcBef>
              <a:buFont typeface="Arial"/>
              <a:buChar char="•"/>
              <a:tabLst>
                <a:tab pos="354965" algn="l"/>
                <a:tab pos="355600" algn="l"/>
              </a:tabLst>
            </a:pPr>
            <a:r>
              <a:rPr sz="3200" spc="-5" dirty="0">
                <a:solidFill>
                  <a:srgbClr val="FFFFFF"/>
                </a:solidFill>
                <a:cs typeface="Calibri"/>
              </a:rPr>
              <a:t>If </a:t>
            </a:r>
            <a:r>
              <a:rPr sz="3200" spc="-10" dirty="0">
                <a:solidFill>
                  <a:srgbClr val="FFFFFF"/>
                </a:solidFill>
                <a:cs typeface="Calibri"/>
              </a:rPr>
              <a:t>the </a:t>
            </a:r>
            <a:r>
              <a:rPr sz="3200" spc="-5" dirty="0">
                <a:solidFill>
                  <a:srgbClr val="FFFFFF"/>
                </a:solidFill>
                <a:cs typeface="Calibri"/>
              </a:rPr>
              <a:t>end </a:t>
            </a:r>
            <a:r>
              <a:rPr sz="3200" dirty="0">
                <a:solidFill>
                  <a:srgbClr val="FFFFFF"/>
                </a:solidFill>
                <a:cs typeface="Calibri"/>
              </a:rPr>
              <a:t>can </a:t>
            </a:r>
            <a:r>
              <a:rPr sz="3200" spc="-5" dirty="0">
                <a:solidFill>
                  <a:srgbClr val="FFFFFF"/>
                </a:solidFill>
                <a:cs typeface="Calibri"/>
              </a:rPr>
              <a:t>be used for </a:t>
            </a:r>
            <a:r>
              <a:rPr sz="3200" dirty="0">
                <a:solidFill>
                  <a:srgbClr val="FFFFFF"/>
                </a:solidFill>
                <a:cs typeface="Calibri"/>
              </a:rPr>
              <a:t>a </a:t>
            </a:r>
            <a:r>
              <a:rPr sz="3200" spc="-5" dirty="0">
                <a:solidFill>
                  <a:srgbClr val="FFFFFF"/>
                </a:solidFill>
                <a:cs typeface="Calibri"/>
              </a:rPr>
              <a:t>recap, the beginning  can be used for </a:t>
            </a:r>
            <a:r>
              <a:rPr sz="3200" dirty="0">
                <a:solidFill>
                  <a:srgbClr val="FFFFFF"/>
                </a:solidFill>
                <a:cs typeface="Calibri"/>
              </a:rPr>
              <a:t>an</a:t>
            </a:r>
            <a:r>
              <a:rPr sz="3200" spc="-30" dirty="0">
                <a:solidFill>
                  <a:srgbClr val="FFFFFF"/>
                </a:solidFill>
                <a:cs typeface="Calibri"/>
              </a:rPr>
              <a:t> </a:t>
            </a:r>
            <a:r>
              <a:rPr sz="3200" spc="-5" dirty="0">
                <a:solidFill>
                  <a:srgbClr val="FFFFFF"/>
                </a:solidFill>
                <a:cs typeface="Calibri"/>
              </a:rPr>
              <a:t>overview.</a:t>
            </a:r>
            <a:endParaRPr sz="3200" dirty="0">
              <a:solidFill>
                <a:prstClr val="black"/>
              </a:solidFill>
              <a:cs typeface="Calibri"/>
            </a:endParaRPr>
          </a:p>
        </p:txBody>
      </p:sp>
    </p:spTree>
    <p:extLst>
      <p:ext uri="{BB962C8B-B14F-4D97-AF65-F5344CB8AC3E}">
        <p14:creationId xmlns:p14="http://schemas.microsoft.com/office/powerpoint/2010/main" val="295653593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845737" y="426923"/>
            <a:ext cx="8492913" cy="766877"/>
          </a:xfrm>
          <a:prstGeom prst="rect">
            <a:avLst/>
          </a:prstGeom>
        </p:spPr>
        <p:txBody>
          <a:bodyPr vert="horz" wrap="square" lIns="0" tIns="12700" rIns="0" bIns="0" rtlCol="0">
            <a:spAutoFit/>
          </a:bodyPr>
          <a:lstStyle/>
          <a:p>
            <a:pPr marL="12700">
              <a:lnSpc>
                <a:spcPct val="100000"/>
              </a:lnSpc>
              <a:spcBef>
                <a:spcPts val="100"/>
              </a:spcBef>
            </a:pPr>
            <a:r>
              <a:rPr spc="-5" dirty="0"/>
              <a:t>5. Two-way</a:t>
            </a:r>
            <a:r>
              <a:rPr spc="-30" dirty="0"/>
              <a:t> </a:t>
            </a:r>
            <a:r>
              <a:rPr spc="-5" dirty="0"/>
              <a:t>Communication</a:t>
            </a:r>
          </a:p>
        </p:txBody>
      </p:sp>
      <p:sp>
        <p:nvSpPr>
          <p:cNvPr id="3" name="object 3"/>
          <p:cNvSpPr txBox="1"/>
          <p:nvPr/>
        </p:nvSpPr>
        <p:spPr>
          <a:xfrm>
            <a:off x="714587" y="1633223"/>
            <a:ext cx="10751820" cy="4260141"/>
          </a:xfrm>
          <a:prstGeom prst="rect">
            <a:avLst/>
          </a:prstGeom>
        </p:spPr>
        <p:txBody>
          <a:bodyPr vert="horz" wrap="square" lIns="0" tIns="12700" rIns="0" bIns="0" rtlCol="0">
            <a:spAutoFit/>
          </a:bodyPr>
          <a:lstStyle/>
          <a:p>
            <a:pPr marL="355600" marR="107314" indent="-342900">
              <a:spcBef>
                <a:spcPts val="100"/>
              </a:spcBef>
              <a:buFont typeface="Arial"/>
              <a:buChar char="•"/>
              <a:tabLst>
                <a:tab pos="354965" algn="l"/>
                <a:tab pos="355600" algn="l"/>
              </a:tabLst>
            </a:pPr>
            <a:r>
              <a:rPr sz="3200" i="1" spc="-5" dirty="0">
                <a:solidFill>
                  <a:srgbClr val="FFFFFF"/>
                </a:solidFill>
                <a:cs typeface="Calibri"/>
              </a:rPr>
              <a:t>In </a:t>
            </a:r>
            <a:r>
              <a:rPr sz="3200" i="1" dirty="0">
                <a:solidFill>
                  <a:srgbClr val="FFFFFF"/>
                </a:solidFill>
                <a:cs typeface="Calibri"/>
              </a:rPr>
              <a:t>a </a:t>
            </a:r>
            <a:r>
              <a:rPr lang="en-GB" sz="3200" i="1" spc="-5" dirty="0" smtClean="0">
                <a:solidFill>
                  <a:srgbClr val="FFFFFF"/>
                </a:solidFill>
                <a:cs typeface="Calibri"/>
              </a:rPr>
              <a:t>class</a:t>
            </a:r>
            <a:r>
              <a:rPr sz="3200" i="1" spc="-5" dirty="0" smtClean="0">
                <a:solidFill>
                  <a:srgbClr val="FFFFFF"/>
                </a:solidFill>
                <a:cs typeface="Calibri"/>
              </a:rPr>
              <a:t> </a:t>
            </a:r>
            <a:r>
              <a:rPr sz="3200" i="1" spc="-5" dirty="0">
                <a:solidFill>
                  <a:srgbClr val="FFFFFF"/>
                </a:solidFill>
                <a:cs typeface="Calibri"/>
              </a:rPr>
              <a:t>situation communication must </a:t>
            </a:r>
            <a:r>
              <a:rPr sz="3200" i="1" dirty="0">
                <a:solidFill>
                  <a:srgbClr val="FFFFFF"/>
                </a:solidFill>
                <a:cs typeface="Calibri"/>
              </a:rPr>
              <a:t>be  </a:t>
            </a:r>
            <a:r>
              <a:rPr sz="3200" i="1" spc="-5" dirty="0">
                <a:solidFill>
                  <a:srgbClr val="FFFFFF"/>
                </a:solidFill>
                <a:cs typeface="Calibri"/>
              </a:rPr>
              <a:t>two </a:t>
            </a:r>
            <a:r>
              <a:rPr sz="3200" i="1" dirty="0">
                <a:solidFill>
                  <a:srgbClr val="FFFFFF"/>
                </a:solidFill>
                <a:cs typeface="Calibri"/>
              </a:rPr>
              <a:t>way </a:t>
            </a:r>
            <a:r>
              <a:rPr sz="3200" i="1" spc="-5" dirty="0">
                <a:solidFill>
                  <a:srgbClr val="FFFFFF"/>
                </a:solidFill>
                <a:cs typeface="Calibri"/>
              </a:rPr>
              <a:t>for learning </a:t>
            </a:r>
            <a:r>
              <a:rPr sz="3200" i="1" spc="-10" dirty="0">
                <a:solidFill>
                  <a:srgbClr val="FFFFFF"/>
                </a:solidFill>
                <a:cs typeface="Calibri"/>
              </a:rPr>
              <a:t>to </a:t>
            </a:r>
            <a:r>
              <a:rPr sz="3200" i="1" spc="-5" dirty="0">
                <a:solidFill>
                  <a:srgbClr val="FFFFFF"/>
                </a:solidFill>
                <a:cs typeface="Calibri"/>
              </a:rPr>
              <a:t>be</a:t>
            </a:r>
            <a:r>
              <a:rPr sz="3200" i="1" spc="-10" dirty="0">
                <a:solidFill>
                  <a:srgbClr val="FFFFFF"/>
                </a:solidFill>
                <a:cs typeface="Calibri"/>
              </a:rPr>
              <a:t> </a:t>
            </a:r>
            <a:r>
              <a:rPr sz="3200" i="1" spc="-5" dirty="0">
                <a:solidFill>
                  <a:srgbClr val="FFFFFF"/>
                </a:solidFill>
                <a:cs typeface="Calibri"/>
              </a:rPr>
              <a:t>effective.</a:t>
            </a:r>
            <a:endParaRPr sz="3200" dirty="0">
              <a:solidFill>
                <a:prstClr val="black"/>
              </a:solidFill>
              <a:cs typeface="Calibri"/>
            </a:endParaRPr>
          </a:p>
          <a:p>
            <a:pPr marL="355600" marR="232410" indent="-342900">
              <a:spcBef>
                <a:spcPts val="790"/>
              </a:spcBef>
              <a:buFont typeface="Arial"/>
              <a:buChar char="•"/>
              <a:tabLst>
                <a:tab pos="354965" algn="l"/>
                <a:tab pos="355600" algn="l"/>
              </a:tabLst>
            </a:pPr>
            <a:r>
              <a:rPr sz="3200" spc="-5" dirty="0">
                <a:solidFill>
                  <a:srgbClr val="FFFFFF"/>
                </a:solidFill>
                <a:cs typeface="Calibri"/>
              </a:rPr>
              <a:t>Learning must be interactive and </a:t>
            </a:r>
            <a:r>
              <a:rPr sz="3200" spc="-10" dirty="0">
                <a:solidFill>
                  <a:srgbClr val="FFFFFF"/>
                </a:solidFill>
                <a:cs typeface="Calibri"/>
              </a:rPr>
              <a:t>the </a:t>
            </a:r>
            <a:r>
              <a:rPr sz="3200" spc="-5" dirty="0">
                <a:solidFill>
                  <a:srgbClr val="FFFFFF"/>
                </a:solidFill>
                <a:cs typeface="Calibri"/>
              </a:rPr>
              <a:t>delivery  of the </a:t>
            </a:r>
            <a:r>
              <a:rPr lang="en-GB" sz="3200" spc="-5" dirty="0" smtClean="0">
                <a:solidFill>
                  <a:srgbClr val="FFFFFF"/>
                </a:solidFill>
                <a:cs typeface="Calibri"/>
              </a:rPr>
              <a:t>teacher</a:t>
            </a:r>
            <a:r>
              <a:rPr sz="3200" spc="-5" dirty="0" smtClean="0">
                <a:solidFill>
                  <a:srgbClr val="FFFFFF"/>
                </a:solidFill>
                <a:cs typeface="Calibri"/>
              </a:rPr>
              <a:t> </a:t>
            </a:r>
            <a:r>
              <a:rPr sz="3200" spc="-5" dirty="0">
                <a:solidFill>
                  <a:srgbClr val="FFFFFF"/>
                </a:solidFill>
                <a:cs typeface="Calibri"/>
              </a:rPr>
              <a:t>must not be </a:t>
            </a:r>
            <a:r>
              <a:rPr sz="3200" dirty="0">
                <a:solidFill>
                  <a:srgbClr val="FFFFFF"/>
                </a:solidFill>
                <a:cs typeface="Calibri"/>
              </a:rPr>
              <a:t>a</a:t>
            </a:r>
            <a:r>
              <a:rPr sz="3200" spc="-45" dirty="0">
                <a:solidFill>
                  <a:srgbClr val="FFFFFF"/>
                </a:solidFill>
                <a:cs typeface="Calibri"/>
              </a:rPr>
              <a:t> </a:t>
            </a:r>
            <a:r>
              <a:rPr sz="3200" spc="-5" dirty="0">
                <a:solidFill>
                  <a:srgbClr val="FFFFFF"/>
                </a:solidFill>
                <a:cs typeface="Calibri"/>
              </a:rPr>
              <a:t>monologue.</a:t>
            </a:r>
            <a:endParaRPr sz="3200" dirty="0">
              <a:solidFill>
                <a:prstClr val="black"/>
              </a:solidFill>
              <a:cs typeface="Calibri"/>
            </a:endParaRPr>
          </a:p>
          <a:p>
            <a:pPr marL="355600" marR="5080" indent="-342900" algn="just">
              <a:spcBef>
                <a:spcPts val="800"/>
              </a:spcBef>
              <a:buFont typeface="Arial"/>
              <a:buChar char="•"/>
              <a:tabLst>
                <a:tab pos="355600" algn="l"/>
              </a:tabLst>
            </a:pPr>
            <a:r>
              <a:rPr sz="3200" spc="-5" dirty="0">
                <a:solidFill>
                  <a:srgbClr val="FFFFFF"/>
                </a:solidFill>
                <a:cs typeface="Calibri"/>
              </a:rPr>
              <a:t>The </a:t>
            </a:r>
            <a:r>
              <a:rPr lang="en-GB" sz="3200" spc="-5" dirty="0" smtClean="0">
                <a:solidFill>
                  <a:srgbClr val="FFFFFF"/>
                </a:solidFill>
                <a:cs typeface="Calibri"/>
              </a:rPr>
              <a:t>class</a:t>
            </a:r>
            <a:r>
              <a:rPr sz="3200" spc="-5" dirty="0" smtClean="0">
                <a:solidFill>
                  <a:srgbClr val="FFFFFF"/>
                </a:solidFill>
                <a:cs typeface="Calibri"/>
              </a:rPr>
              <a:t> </a:t>
            </a:r>
            <a:r>
              <a:rPr sz="3200" spc="-5" dirty="0">
                <a:solidFill>
                  <a:srgbClr val="FFFFFF"/>
                </a:solidFill>
                <a:cs typeface="Calibri"/>
              </a:rPr>
              <a:t>must be participative and </a:t>
            </a:r>
            <a:r>
              <a:rPr sz="3200" spc="-10" dirty="0">
                <a:solidFill>
                  <a:srgbClr val="FFFFFF"/>
                </a:solidFill>
                <a:cs typeface="Calibri"/>
              </a:rPr>
              <a:t>the  </a:t>
            </a:r>
            <a:r>
              <a:rPr lang="en-GB" sz="3200" spc="-5" dirty="0" smtClean="0">
                <a:solidFill>
                  <a:srgbClr val="FFFFFF"/>
                </a:solidFill>
                <a:cs typeface="Calibri"/>
              </a:rPr>
              <a:t>teacher</a:t>
            </a:r>
            <a:r>
              <a:rPr sz="3200" spc="-5" dirty="0" smtClean="0">
                <a:solidFill>
                  <a:srgbClr val="FFFFFF"/>
                </a:solidFill>
                <a:cs typeface="Calibri"/>
              </a:rPr>
              <a:t> </a:t>
            </a:r>
            <a:r>
              <a:rPr sz="3200" spc="-5" dirty="0">
                <a:solidFill>
                  <a:srgbClr val="FFFFFF"/>
                </a:solidFill>
                <a:cs typeface="Calibri"/>
              </a:rPr>
              <a:t>must allow </a:t>
            </a:r>
            <a:r>
              <a:rPr sz="3200" spc="-10" dirty="0">
                <a:solidFill>
                  <a:srgbClr val="FFFFFF"/>
                </a:solidFill>
                <a:cs typeface="Calibri"/>
              </a:rPr>
              <a:t>the </a:t>
            </a:r>
            <a:r>
              <a:rPr lang="en-GB" sz="3200" spc="-5" dirty="0" smtClean="0">
                <a:solidFill>
                  <a:srgbClr val="FFFFFF"/>
                </a:solidFill>
                <a:cs typeface="Calibri"/>
              </a:rPr>
              <a:t>student</a:t>
            </a:r>
            <a:r>
              <a:rPr sz="3200" spc="-5" dirty="0" smtClean="0">
                <a:solidFill>
                  <a:srgbClr val="FFFFFF"/>
                </a:solidFill>
                <a:cs typeface="Calibri"/>
              </a:rPr>
              <a:t>s </a:t>
            </a:r>
            <a:r>
              <a:rPr sz="3200" spc="-5" dirty="0">
                <a:solidFill>
                  <a:srgbClr val="FFFFFF"/>
                </a:solidFill>
                <a:cs typeface="Calibri"/>
              </a:rPr>
              <a:t>to interact  during </a:t>
            </a:r>
            <a:r>
              <a:rPr sz="3200" spc="-10" dirty="0">
                <a:solidFill>
                  <a:srgbClr val="FFFFFF"/>
                </a:solidFill>
                <a:cs typeface="Calibri"/>
              </a:rPr>
              <a:t>the</a:t>
            </a:r>
            <a:r>
              <a:rPr sz="3200" spc="-15" dirty="0">
                <a:solidFill>
                  <a:srgbClr val="FFFFFF"/>
                </a:solidFill>
                <a:cs typeface="Calibri"/>
              </a:rPr>
              <a:t> </a:t>
            </a:r>
            <a:r>
              <a:rPr lang="en-GB" sz="3200" spc="-5" dirty="0" smtClean="0">
                <a:solidFill>
                  <a:srgbClr val="FFFFFF"/>
                </a:solidFill>
                <a:cs typeface="Calibri"/>
              </a:rPr>
              <a:t>class</a:t>
            </a:r>
            <a:r>
              <a:rPr sz="3200" spc="-5" dirty="0" smtClean="0">
                <a:solidFill>
                  <a:srgbClr val="FFFFFF"/>
                </a:solidFill>
                <a:cs typeface="Calibri"/>
              </a:rPr>
              <a:t>.</a:t>
            </a:r>
            <a:endParaRPr sz="3200" dirty="0">
              <a:solidFill>
                <a:prstClr val="black"/>
              </a:solidFill>
              <a:cs typeface="Calibri"/>
            </a:endParaRPr>
          </a:p>
          <a:p>
            <a:pPr marL="355600" marR="5080" indent="-342900">
              <a:spcBef>
                <a:spcPts val="800"/>
              </a:spcBef>
              <a:buFont typeface="Arial"/>
              <a:buChar char="•"/>
              <a:tabLst>
                <a:tab pos="354965" algn="l"/>
                <a:tab pos="355600" algn="l"/>
                <a:tab pos="2052955" algn="l"/>
                <a:tab pos="3562985" algn="l"/>
                <a:tab pos="5104130" algn="l"/>
                <a:tab pos="6797040" algn="l"/>
                <a:tab pos="7500620" algn="l"/>
              </a:tabLst>
            </a:pPr>
            <a:r>
              <a:rPr sz="3200" spc="-5" dirty="0">
                <a:solidFill>
                  <a:srgbClr val="FFFFFF"/>
                </a:solidFill>
                <a:cs typeface="Calibri"/>
              </a:rPr>
              <a:t>L</a:t>
            </a:r>
            <a:r>
              <a:rPr sz="3200" dirty="0">
                <a:solidFill>
                  <a:srgbClr val="FFFFFF"/>
                </a:solidFill>
                <a:cs typeface="Calibri"/>
              </a:rPr>
              <a:t>e</a:t>
            </a:r>
            <a:r>
              <a:rPr sz="3200" spc="-5" dirty="0">
                <a:solidFill>
                  <a:srgbClr val="FFFFFF"/>
                </a:solidFill>
                <a:cs typeface="Calibri"/>
              </a:rPr>
              <a:t>a</a:t>
            </a:r>
            <a:r>
              <a:rPr sz="3200" dirty="0">
                <a:solidFill>
                  <a:srgbClr val="FFFFFF"/>
                </a:solidFill>
                <a:cs typeface="Calibri"/>
              </a:rPr>
              <a:t>r</a:t>
            </a:r>
            <a:r>
              <a:rPr sz="3200" spc="-5" dirty="0">
                <a:solidFill>
                  <a:srgbClr val="FFFFFF"/>
                </a:solidFill>
                <a:cs typeface="Calibri"/>
              </a:rPr>
              <a:t>nin</a:t>
            </a:r>
            <a:r>
              <a:rPr sz="3200" dirty="0">
                <a:solidFill>
                  <a:srgbClr val="FFFFFF"/>
                </a:solidFill>
                <a:cs typeface="Calibri"/>
              </a:rPr>
              <a:t>g	</a:t>
            </a:r>
            <a:r>
              <a:rPr sz="3200" spc="-15" dirty="0">
                <a:solidFill>
                  <a:srgbClr val="FFFFFF"/>
                </a:solidFill>
                <a:cs typeface="Calibri"/>
              </a:rPr>
              <a:t>s</a:t>
            </a:r>
            <a:r>
              <a:rPr sz="3200" spc="-5" dirty="0">
                <a:solidFill>
                  <a:srgbClr val="FFFFFF"/>
                </a:solidFill>
                <a:cs typeface="Calibri"/>
              </a:rPr>
              <a:t>u</a:t>
            </a:r>
            <a:r>
              <a:rPr sz="3200" dirty="0">
                <a:solidFill>
                  <a:srgbClr val="FFFFFF"/>
                </a:solidFill>
                <a:cs typeface="Calibri"/>
              </a:rPr>
              <a:t>c</a:t>
            </a:r>
            <a:r>
              <a:rPr sz="3200" spc="-5" dirty="0">
                <a:solidFill>
                  <a:srgbClr val="FFFFFF"/>
                </a:solidFill>
                <a:cs typeface="Calibri"/>
              </a:rPr>
              <a:t>c</a:t>
            </a:r>
            <a:r>
              <a:rPr sz="3200" dirty="0">
                <a:solidFill>
                  <a:srgbClr val="FFFFFF"/>
                </a:solidFill>
                <a:cs typeface="Calibri"/>
              </a:rPr>
              <a:t>e</a:t>
            </a:r>
            <a:r>
              <a:rPr sz="3200" spc="-5" dirty="0">
                <a:solidFill>
                  <a:srgbClr val="FFFFFF"/>
                </a:solidFill>
                <a:cs typeface="Calibri"/>
              </a:rPr>
              <a:t>s</a:t>
            </a:r>
            <a:r>
              <a:rPr sz="3200" dirty="0">
                <a:solidFill>
                  <a:srgbClr val="FFFFFF"/>
                </a:solidFill>
                <a:cs typeface="Calibri"/>
              </a:rPr>
              <a:t>s	e</a:t>
            </a:r>
            <a:r>
              <a:rPr sz="3200" spc="-5" dirty="0">
                <a:solidFill>
                  <a:srgbClr val="FFFFFF"/>
                </a:solidFill>
                <a:cs typeface="Calibri"/>
              </a:rPr>
              <a:t>nti</a:t>
            </a:r>
            <a:r>
              <a:rPr sz="3200" spc="-10" dirty="0">
                <a:solidFill>
                  <a:srgbClr val="FFFFFF"/>
                </a:solidFill>
                <a:cs typeface="Calibri"/>
              </a:rPr>
              <a:t>r</a:t>
            </a:r>
            <a:r>
              <a:rPr sz="3200" dirty="0">
                <a:solidFill>
                  <a:srgbClr val="FFFFFF"/>
                </a:solidFill>
                <a:cs typeface="Calibri"/>
              </a:rPr>
              <a:t>e</a:t>
            </a:r>
            <a:r>
              <a:rPr sz="3200" spc="-5" dirty="0">
                <a:solidFill>
                  <a:srgbClr val="FFFFFF"/>
                </a:solidFill>
                <a:cs typeface="Calibri"/>
              </a:rPr>
              <a:t>l</a:t>
            </a:r>
            <a:r>
              <a:rPr sz="3200" dirty="0">
                <a:solidFill>
                  <a:srgbClr val="FFFFFF"/>
                </a:solidFill>
                <a:cs typeface="Calibri"/>
              </a:rPr>
              <a:t>y	</a:t>
            </a:r>
            <a:r>
              <a:rPr sz="3200" spc="-5" dirty="0">
                <a:solidFill>
                  <a:srgbClr val="FFFFFF"/>
                </a:solidFill>
                <a:cs typeface="Calibri"/>
              </a:rPr>
              <a:t>d</a:t>
            </a:r>
            <a:r>
              <a:rPr sz="3200" dirty="0">
                <a:solidFill>
                  <a:srgbClr val="FFFFFF"/>
                </a:solidFill>
                <a:cs typeface="Calibri"/>
              </a:rPr>
              <a:t>e</a:t>
            </a:r>
            <a:r>
              <a:rPr sz="3200" spc="-5" dirty="0">
                <a:solidFill>
                  <a:srgbClr val="FFFFFF"/>
                </a:solidFill>
                <a:cs typeface="Calibri"/>
              </a:rPr>
              <a:t>pen</a:t>
            </a:r>
            <a:r>
              <a:rPr sz="3200" dirty="0">
                <a:solidFill>
                  <a:srgbClr val="FFFFFF"/>
                </a:solidFill>
                <a:cs typeface="Calibri"/>
              </a:rPr>
              <a:t>ds	</a:t>
            </a:r>
            <a:r>
              <a:rPr sz="3200" spc="-5" dirty="0">
                <a:solidFill>
                  <a:srgbClr val="FFFFFF"/>
                </a:solidFill>
                <a:cs typeface="Calibri"/>
              </a:rPr>
              <a:t>o</a:t>
            </a:r>
            <a:r>
              <a:rPr sz="3200" dirty="0">
                <a:solidFill>
                  <a:srgbClr val="FFFFFF"/>
                </a:solidFill>
                <a:cs typeface="Calibri"/>
              </a:rPr>
              <a:t>n	</a:t>
            </a:r>
            <a:r>
              <a:rPr sz="3200" spc="-10" dirty="0">
                <a:solidFill>
                  <a:srgbClr val="FFFFFF"/>
                </a:solidFill>
                <a:cs typeface="Calibri"/>
              </a:rPr>
              <a:t>the  </a:t>
            </a:r>
            <a:r>
              <a:rPr sz="3200" spc="-5" dirty="0">
                <a:solidFill>
                  <a:srgbClr val="FFFFFF"/>
                </a:solidFill>
                <a:cs typeface="Calibri"/>
              </a:rPr>
              <a:t>communication </a:t>
            </a:r>
            <a:r>
              <a:rPr sz="3200" dirty="0">
                <a:solidFill>
                  <a:srgbClr val="FFFFFF"/>
                </a:solidFill>
                <a:cs typeface="Calibri"/>
              </a:rPr>
              <a:t>of </a:t>
            </a:r>
            <a:r>
              <a:rPr lang="en-GB" sz="3200" spc="-5" dirty="0" smtClean="0">
                <a:solidFill>
                  <a:srgbClr val="FFFFFF"/>
                </a:solidFill>
                <a:cs typeface="Calibri"/>
              </a:rPr>
              <a:t>class</a:t>
            </a:r>
            <a:r>
              <a:rPr sz="3200" spc="-35" dirty="0" smtClean="0">
                <a:solidFill>
                  <a:srgbClr val="FFFFFF"/>
                </a:solidFill>
                <a:cs typeface="Calibri"/>
              </a:rPr>
              <a:t> </a:t>
            </a:r>
            <a:r>
              <a:rPr sz="3200" spc="-5" dirty="0">
                <a:solidFill>
                  <a:srgbClr val="FFFFFF"/>
                </a:solidFill>
                <a:cs typeface="Calibri"/>
              </a:rPr>
              <a:t>content.</a:t>
            </a:r>
            <a:endParaRPr sz="3200" dirty="0">
              <a:solidFill>
                <a:prstClr val="black"/>
              </a:solidFill>
              <a:cs typeface="Calibri"/>
            </a:endParaRPr>
          </a:p>
        </p:txBody>
      </p:sp>
    </p:spTree>
    <p:extLst>
      <p:ext uri="{BB962C8B-B14F-4D97-AF65-F5344CB8AC3E}">
        <p14:creationId xmlns:p14="http://schemas.microsoft.com/office/powerpoint/2010/main" val="277703089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68893" y="426923"/>
            <a:ext cx="3647440" cy="766877"/>
          </a:xfrm>
          <a:prstGeom prst="rect">
            <a:avLst/>
          </a:prstGeom>
        </p:spPr>
        <p:txBody>
          <a:bodyPr vert="horz" wrap="square" lIns="0" tIns="12700" rIns="0" bIns="0" rtlCol="0">
            <a:spAutoFit/>
          </a:bodyPr>
          <a:lstStyle/>
          <a:p>
            <a:pPr marL="12700">
              <a:lnSpc>
                <a:spcPct val="100000"/>
              </a:lnSpc>
              <a:spcBef>
                <a:spcPts val="100"/>
              </a:spcBef>
            </a:pPr>
            <a:r>
              <a:rPr spc="-5" dirty="0"/>
              <a:t>6.</a:t>
            </a:r>
            <a:r>
              <a:rPr spc="-70" dirty="0"/>
              <a:t> </a:t>
            </a:r>
            <a:r>
              <a:rPr spc="-5" dirty="0"/>
              <a:t>Feedback</a:t>
            </a:r>
          </a:p>
        </p:txBody>
      </p:sp>
      <p:sp>
        <p:nvSpPr>
          <p:cNvPr id="3" name="object 3"/>
          <p:cNvSpPr txBox="1"/>
          <p:nvPr/>
        </p:nvSpPr>
        <p:spPr>
          <a:xfrm>
            <a:off x="511386" y="1328419"/>
            <a:ext cx="11265747" cy="5341847"/>
          </a:xfrm>
          <a:prstGeom prst="rect">
            <a:avLst/>
          </a:prstGeom>
        </p:spPr>
        <p:txBody>
          <a:bodyPr vert="horz" wrap="square" lIns="0" tIns="29845" rIns="0" bIns="0" rtlCol="0">
            <a:spAutoFit/>
          </a:bodyPr>
          <a:lstStyle/>
          <a:p>
            <a:pPr marL="355600" marR="123825" indent="-342900">
              <a:lnSpc>
                <a:spcPts val="3829"/>
              </a:lnSpc>
              <a:spcBef>
                <a:spcPts val="235"/>
              </a:spcBef>
              <a:buFont typeface="Arial"/>
              <a:buChar char="•"/>
              <a:tabLst>
                <a:tab pos="354965" algn="l"/>
                <a:tab pos="355600" algn="l"/>
              </a:tabLst>
            </a:pPr>
            <a:r>
              <a:rPr sz="3200" spc="-10" dirty="0">
                <a:solidFill>
                  <a:srgbClr val="FFFFFF"/>
                </a:solidFill>
                <a:cs typeface="Calibri"/>
              </a:rPr>
              <a:t>Both the </a:t>
            </a:r>
            <a:r>
              <a:rPr lang="en-GB" sz="3200" spc="-5" dirty="0" smtClean="0">
                <a:solidFill>
                  <a:srgbClr val="FFFFFF"/>
                </a:solidFill>
                <a:cs typeface="Calibri"/>
              </a:rPr>
              <a:t>student</a:t>
            </a:r>
            <a:r>
              <a:rPr sz="3200" spc="-5" dirty="0" smtClean="0">
                <a:solidFill>
                  <a:srgbClr val="FFFFFF"/>
                </a:solidFill>
                <a:cs typeface="Calibri"/>
              </a:rPr>
              <a:t>s </a:t>
            </a:r>
            <a:r>
              <a:rPr sz="3200" spc="-5" dirty="0">
                <a:solidFill>
                  <a:srgbClr val="FFFFFF"/>
                </a:solidFill>
                <a:cs typeface="Calibri"/>
              </a:rPr>
              <a:t>and </a:t>
            </a:r>
            <a:r>
              <a:rPr lang="en-GB" sz="3200" spc="-5" dirty="0" smtClean="0">
                <a:solidFill>
                  <a:srgbClr val="FFFFFF"/>
                </a:solidFill>
                <a:cs typeface="Calibri"/>
              </a:rPr>
              <a:t>teacher</a:t>
            </a:r>
            <a:r>
              <a:rPr sz="3200" spc="-5" dirty="0" smtClean="0">
                <a:solidFill>
                  <a:srgbClr val="FFFFFF"/>
                </a:solidFill>
                <a:cs typeface="Calibri"/>
              </a:rPr>
              <a:t>s </a:t>
            </a:r>
            <a:r>
              <a:rPr sz="3200" spc="-5" dirty="0">
                <a:solidFill>
                  <a:srgbClr val="FFFFFF"/>
                </a:solidFill>
                <a:cs typeface="Calibri"/>
              </a:rPr>
              <a:t>need </a:t>
            </a:r>
            <a:r>
              <a:rPr sz="3200" spc="-10" dirty="0">
                <a:solidFill>
                  <a:srgbClr val="FFFFFF"/>
                </a:solidFill>
                <a:cs typeface="Calibri"/>
              </a:rPr>
              <a:t>to </a:t>
            </a:r>
            <a:r>
              <a:rPr sz="3200" spc="-5" dirty="0">
                <a:solidFill>
                  <a:srgbClr val="FFFFFF"/>
                </a:solidFill>
                <a:cs typeface="Calibri"/>
              </a:rPr>
              <a:t>exchange  information with each</a:t>
            </a:r>
            <a:r>
              <a:rPr sz="3200" spc="-25" dirty="0">
                <a:solidFill>
                  <a:srgbClr val="FFFFFF"/>
                </a:solidFill>
                <a:cs typeface="Calibri"/>
              </a:rPr>
              <a:t> </a:t>
            </a:r>
            <a:r>
              <a:rPr sz="3200" spc="-5" dirty="0">
                <a:solidFill>
                  <a:srgbClr val="FFFFFF"/>
                </a:solidFill>
                <a:cs typeface="Calibri"/>
              </a:rPr>
              <a:t>other.</a:t>
            </a:r>
            <a:endParaRPr sz="3200" dirty="0">
              <a:solidFill>
                <a:prstClr val="black"/>
              </a:solidFill>
              <a:cs typeface="Calibri"/>
            </a:endParaRPr>
          </a:p>
          <a:p>
            <a:pPr marL="355600" marR="22860" indent="-342900">
              <a:spcBef>
                <a:spcPts val="670"/>
              </a:spcBef>
              <a:buFont typeface="Arial"/>
              <a:buChar char="•"/>
              <a:tabLst>
                <a:tab pos="354965" algn="l"/>
                <a:tab pos="355600" algn="l"/>
              </a:tabLst>
            </a:pPr>
            <a:r>
              <a:rPr sz="3200" spc="-5" dirty="0">
                <a:solidFill>
                  <a:srgbClr val="FFFFFF"/>
                </a:solidFill>
                <a:cs typeface="Calibri"/>
              </a:rPr>
              <a:t>The </a:t>
            </a:r>
            <a:r>
              <a:rPr lang="en-GB" sz="3200" spc="-5" dirty="0" smtClean="0">
                <a:solidFill>
                  <a:srgbClr val="FFFFFF"/>
                </a:solidFill>
                <a:cs typeface="Calibri"/>
              </a:rPr>
              <a:t>student</a:t>
            </a:r>
            <a:r>
              <a:rPr sz="3200" spc="-5" dirty="0" smtClean="0">
                <a:solidFill>
                  <a:srgbClr val="FFFFFF"/>
                </a:solidFill>
                <a:cs typeface="Calibri"/>
              </a:rPr>
              <a:t>s </a:t>
            </a:r>
            <a:r>
              <a:rPr sz="3200" spc="-5" dirty="0">
                <a:solidFill>
                  <a:srgbClr val="FFFFFF"/>
                </a:solidFill>
                <a:cs typeface="Calibri"/>
              </a:rPr>
              <a:t>should know their learning progress  and the </a:t>
            </a:r>
            <a:r>
              <a:rPr lang="en-GB" sz="3200" spc="-5" dirty="0" smtClean="0">
                <a:solidFill>
                  <a:srgbClr val="FFFFFF"/>
                </a:solidFill>
                <a:cs typeface="Calibri"/>
              </a:rPr>
              <a:t>teacher</a:t>
            </a:r>
            <a:r>
              <a:rPr sz="3200" spc="-5" dirty="0" smtClean="0">
                <a:solidFill>
                  <a:srgbClr val="FFFFFF"/>
                </a:solidFill>
                <a:cs typeface="Calibri"/>
              </a:rPr>
              <a:t> </a:t>
            </a:r>
            <a:r>
              <a:rPr sz="3200" spc="-5" dirty="0">
                <a:solidFill>
                  <a:srgbClr val="FFFFFF"/>
                </a:solidFill>
                <a:cs typeface="Calibri"/>
              </a:rPr>
              <a:t>should know whether they are  able to follow his presentation of </a:t>
            </a:r>
            <a:r>
              <a:rPr sz="3200" spc="-10" dirty="0">
                <a:solidFill>
                  <a:srgbClr val="FFFFFF"/>
                </a:solidFill>
                <a:cs typeface="Calibri"/>
              </a:rPr>
              <a:t>the</a:t>
            </a:r>
            <a:r>
              <a:rPr sz="3200" spc="-65" dirty="0">
                <a:solidFill>
                  <a:srgbClr val="FFFFFF"/>
                </a:solidFill>
                <a:cs typeface="Calibri"/>
              </a:rPr>
              <a:t> </a:t>
            </a:r>
            <a:r>
              <a:rPr sz="3200" spc="-5" dirty="0">
                <a:solidFill>
                  <a:srgbClr val="FFFFFF"/>
                </a:solidFill>
                <a:cs typeface="Calibri"/>
              </a:rPr>
              <a:t>content.</a:t>
            </a:r>
            <a:endParaRPr sz="3200" dirty="0">
              <a:solidFill>
                <a:prstClr val="black"/>
              </a:solidFill>
              <a:cs typeface="Calibri"/>
            </a:endParaRPr>
          </a:p>
          <a:p>
            <a:pPr marL="355600" indent="-342900">
              <a:spcBef>
                <a:spcPts val="795"/>
              </a:spcBef>
              <a:buFont typeface="Arial"/>
              <a:buChar char="•"/>
              <a:tabLst>
                <a:tab pos="354965" algn="l"/>
                <a:tab pos="355600" algn="l"/>
              </a:tabLst>
            </a:pPr>
            <a:r>
              <a:rPr sz="3200" spc="-5" dirty="0">
                <a:solidFill>
                  <a:srgbClr val="FFFFFF"/>
                </a:solidFill>
                <a:cs typeface="Calibri"/>
              </a:rPr>
              <a:t>Feedback also serve as </a:t>
            </a:r>
            <a:r>
              <a:rPr sz="3200" dirty="0">
                <a:solidFill>
                  <a:srgbClr val="FFFFFF"/>
                </a:solidFill>
                <a:cs typeface="Calibri"/>
              </a:rPr>
              <a:t>a </a:t>
            </a:r>
            <a:r>
              <a:rPr sz="3200" spc="-5" dirty="0">
                <a:solidFill>
                  <a:srgbClr val="FFFFFF"/>
                </a:solidFill>
                <a:cs typeface="Calibri"/>
              </a:rPr>
              <a:t>learning</a:t>
            </a:r>
            <a:r>
              <a:rPr sz="3200" spc="-25" dirty="0">
                <a:solidFill>
                  <a:srgbClr val="FFFFFF"/>
                </a:solidFill>
                <a:cs typeface="Calibri"/>
              </a:rPr>
              <a:t> </a:t>
            </a:r>
            <a:r>
              <a:rPr sz="3200" spc="-5" dirty="0">
                <a:solidFill>
                  <a:srgbClr val="FFFFFF"/>
                </a:solidFill>
                <a:cs typeface="Calibri"/>
              </a:rPr>
              <a:t>reinforcement</a:t>
            </a:r>
            <a:endParaRPr sz="3200" dirty="0">
              <a:solidFill>
                <a:prstClr val="black"/>
              </a:solidFill>
              <a:cs typeface="Calibri"/>
            </a:endParaRPr>
          </a:p>
          <a:p>
            <a:pPr marL="355600" indent="-342900">
              <a:spcBef>
                <a:spcPts val="785"/>
              </a:spcBef>
              <a:buFont typeface="Arial"/>
              <a:buChar char="•"/>
              <a:tabLst>
                <a:tab pos="354965" algn="l"/>
                <a:tab pos="355600" algn="l"/>
              </a:tabLst>
            </a:pPr>
            <a:r>
              <a:rPr sz="3200" spc="-5" dirty="0">
                <a:solidFill>
                  <a:srgbClr val="FFFFFF"/>
                </a:solidFill>
                <a:cs typeface="Calibri"/>
              </a:rPr>
              <a:t>It can be in </a:t>
            </a:r>
            <a:r>
              <a:rPr sz="3200" spc="-10" dirty="0">
                <a:solidFill>
                  <a:srgbClr val="FFFFFF"/>
                </a:solidFill>
                <a:cs typeface="Calibri"/>
              </a:rPr>
              <a:t>the </a:t>
            </a:r>
            <a:r>
              <a:rPr sz="3200" spc="-5" dirty="0">
                <a:solidFill>
                  <a:srgbClr val="FFFFFF"/>
                </a:solidFill>
                <a:cs typeface="Calibri"/>
              </a:rPr>
              <a:t>form of positive or</a:t>
            </a:r>
            <a:r>
              <a:rPr sz="3200" spc="-40" dirty="0">
                <a:solidFill>
                  <a:srgbClr val="FFFFFF"/>
                </a:solidFill>
                <a:cs typeface="Calibri"/>
              </a:rPr>
              <a:t> </a:t>
            </a:r>
            <a:r>
              <a:rPr sz="3200" spc="-5" dirty="0">
                <a:solidFill>
                  <a:srgbClr val="FFFFFF"/>
                </a:solidFill>
                <a:cs typeface="Calibri"/>
              </a:rPr>
              <a:t>negative</a:t>
            </a:r>
            <a:endParaRPr sz="3200" dirty="0">
              <a:solidFill>
                <a:prstClr val="black"/>
              </a:solidFill>
              <a:cs typeface="Calibri"/>
            </a:endParaRPr>
          </a:p>
          <a:p>
            <a:pPr marL="355600" marR="5080" indent="-342900">
              <a:spcBef>
                <a:spcPts val="795"/>
              </a:spcBef>
              <a:buFont typeface="Arial"/>
              <a:buChar char="•"/>
              <a:tabLst>
                <a:tab pos="354965" algn="l"/>
                <a:tab pos="355600" algn="l"/>
              </a:tabLst>
            </a:pPr>
            <a:r>
              <a:rPr sz="3200" spc="-5" dirty="0">
                <a:solidFill>
                  <a:srgbClr val="FFFFFF"/>
                </a:solidFill>
                <a:cs typeface="Calibri"/>
              </a:rPr>
              <a:t>Positive feedback assures </a:t>
            </a:r>
            <a:r>
              <a:rPr sz="3200" spc="-10" dirty="0">
                <a:solidFill>
                  <a:srgbClr val="FFFFFF"/>
                </a:solidFill>
                <a:cs typeface="Calibri"/>
              </a:rPr>
              <a:t>the </a:t>
            </a:r>
            <a:r>
              <a:rPr lang="en-GB" sz="3200" spc="-5" dirty="0" smtClean="0">
                <a:solidFill>
                  <a:srgbClr val="FFFFFF"/>
                </a:solidFill>
                <a:cs typeface="Calibri"/>
              </a:rPr>
              <a:t>student</a:t>
            </a:r>
            <a:r>
              <a:rPr sz="3200" spc="-5" dirty="0" smtClean="0">
                <a:solidFill>
                  <a:srgbClr val="FFFFFF"/>
                </a:solidFill>
                <a:cs typeface="Calibri"/>
              </a:rPr>
              <a:t> </a:t>
            </a:r>
            <a:r>
              <a:rPr sz="3200" spc="-5" dirty="0">
                <a:solidFill>
                  <a:srgbClr val="FFFFFF"/>
                </a:solidFill>
                <a:cs typeface="Calibri"/>
              </a:rPr>
              <a:t>of his  learning progress while negative feedback allows  </a:t>
            </a:r>
            <a:r>
              <a:rPr sz="3200" spc="-5" dirty="0" smtClean="0">
                <a:solidFill>
                  <a:srgbClr val="FFFFFF"/>
                </a:solidFill>
                <a:cs typeface="Calibri"/>
              </a:rPr>
              <a:t>the </a:t>
            </a:r>
            <a:r>
              <a:rPr lang="en-GB" sz="3200" spc="-5" dirty="0" smtClean="0">
                <a:solidFill>
                  <a:srgbClr val="FFFFFF"/>
                </a:solidFill>
                <a:cs typeface="Calibri"/>
              </a:rPr>
              <a:t>student</a:t>
            </a:r>
            <a:r>
              <a:rPr sz="3200" spc="-5" dirty="0" smtClean="0">
                <a:solidFill>
                  <a:srgbClr val="FFFFFF"/>
                </a:solidFill>
                <a:cs typeface="Calibri"/>
              </a:rPr>
              <a:t>s </a:t>
            </a:r>
            <a:r>
              <a:rPr sz="3200" spc="-5" dirty="0">
                <a:solidFill>
                  <a:srgbClr val="FFFFFF"/>
                </a:solidFill>
                <a:cs typeface="Calibri"/>
              </a:rPr>
              <a:t>to know his</a:t>
            </a:r>
            <a:r>
              <a:rPr sz="3200" spc="-20" dirty="0">
                <a:solidFill>
                  <a:srgbClr val="FFFFFF"/>
                </a:solidFill>
                <a:cs typeface="Calibri"/>
              </a:rPr>
              <a:t> </a:t>
            </a:r>
            <a:r>
              <a:rPr sz="3200" spc="-5" dirty="0">
                <a:solidFill>
                  <a:srgbClr val="FFFFFF"/>
                </a:solidFill>
                <a:cs typeface="Calibri"/>
              </a:rPr>
              <a:t>shortcomings.</a:t>
            </a:r>
            <a:endParaRPr sz="3200" dirty="0">
              <a:solidFill>
                <a:prstClr val="black"/>
              </a:solidFill>
              <a:cs typeface="Calibri"/>
            </a:endParaRPr>
          </a:p>
        </p:txBody>
      </p:sp>
    </p:spTree>
    <p:extLst>
      <p:ext uri="{BB962C8B-B14F-4D97-AF65-F5344CB8AC3E}">
        <p14:creationId xmlns:p14="http://schemas.microsoft.com/office/powerpoint/2010/main" val="174171399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14589" y="337822"/>
            <a:ext cx="11108267" cy="5329664"/>
          </a:xfrm>
          <a:prstGeom prst="rect">
            <a:avLst/>
          </a:prstGeom>
        </p:spPr>
        <p:txBody>
          <a:bodyPr vert="horz" wrap="square" lIns="0" tIns="12700" rIns="0" bIns="0" rtlCol="0">
            <a:spAutoFit/>
          </a:bodyPr>
          <a:lstStyle/>
          <a:p>
            <a:pPr marL="355600" marR="588645" indent="-342900">
              <a:spcBef>
                <a:spcPts val="100"/>
              </a:spcBef>
              <a:buFont typeface="Arial"/>
              <a:buChar char="•"/>
              <a:tabLst>
                <a:tab pos="354965" algn="l"/>
                <a:tab pos="355600" algn="l"/>
              </a:tabLst>
            </a:pPr>
            <a:r>
              <a:rPr sz="3200" spc="-5" dirty="0">
                <a:solidFill>
                  <a:srgbClr val="FFFFFF"/>
                </a:solidFill>
                <a:cs typeface="Calibri"/>
              </a:rPr>
              <a:t>The following factors must be considered </a:t>
            </a:r>
            <a:r>
              <a:rPr sz="3200" spc="-10" dirty="0">
                <a:solidFill>
                  <a:srgbClr val="FFFFFF"/>
                </a:solidFill>
                <a:cs typeface="Calibri"/>
              </a:rPr>
              <a:t>for  </a:t>
            </a:r>
            <a:r>
              <a:rPr sz="3200" spc="-5" dirty="0">
                <a:solidFill>
                  <a:srgbClr val="FFFFFF"/>
                </a:solidFill>
                <a:cs typeface="Calibri"/>
              </a:rPr>
              <a:t>effective feedback</a:t>
            </a:r>
            <a:r>
              <a:rPr sz="3200" spc="-10" dirty="0">
                <a:solidFill>
                  <a:srgbClr val="FFFFFF"/>
                </a:solidFill>
                <a:cs typeface="Calibri"/>
              </a:rPr>
              <a:t> </a:t>
            </a:r>
            <a:r>
              <a:rPr sz="3200" dirty="0">
                <a:solidFill>
                  <a:srgbClr val="FFFFFF"/>
                </a:solidFill>
                <a:cs typeface="Calibri"/>
              </a:rPr>
              <a:t>:-</a:t>
            </a:r>
            <a:endParaRPr sz="3200" dirty="0">
              <a:solidFill>
                <a:prstClr val="black"/>
              </a:solidFill>
              <a:cs typeface="Calibri"/>
            </a:endParaRPr>
          </a:p>
          <a:p>
            <a:pPr marL="755650" marR="1338580" lvl="1" indent="-285750">
              <a:lnSpc>
                <a:spcPts val="3350"/>
              </a:lnSpc>
              <a:spcBef>
                <a:spcPts val="820"/>
              </a:spcBef>
              <a:buFont typeface="Arial"/>
              <a:buChar char="–"/>
              <a:tabLst>
                <a:tab pos="755650" algn="l"/>
              </a:tabLst>
            </a:pPr>
            <a:r>
              <a:rPr sz="2800" spc="-10" dirty="0">
                <a:solidFill>
                  <a:srgbClr val="FFFFFF"/>
                </a:solidFill>
                <a:cs typeface="Calibri"/>
              </a:rPr>
              <a:t>Frequent </a:t>
            </a:r>
            <a:r>
              <a:rPr sz="2800" spc="-5" dirty="0">
                <a:solidFill>
                  <a:srgbClr val="FFFFFF"/>
                </a:solidFill>
                <a:cs typeface="Calibri"/>
              </a:rPr>
              <a:t>test </a:t>
            </a:r>
            <a:r>
              <a:rPr sz="2800" spc="-10" dirty="0">
                <a:solidFill>
                  <a:srgbClr val="FFFFFF"/>
                </a:solidFill>
                <a:cs typeface="Calibri"/>
              </a:rPr>
              <a:t>must be conducted </a:t>
            </a:r>
            <a:r>
              <a:rPr sz="2800" spc="-5" dirty="0">
                <a:solidFill>
                  <a:srgbClr val="FFFFFF"/>
                </a:solidFill>
                <a:cs typeface="Calibri"/>
              </a:rPr>
              <a:t>for </a:t>
            </a:r>
            <a:r>
              <a:rPr sz="2800" spc="-10" dirty="0">
                <a:solidFill>
                  <a:srgbClr val="FFFFFF"/>
                </a:solidFill>
                <a:cs typeface="Calibri"/>
              </a:rPr>
              <a:t>giving  </a:t>
            </a:r>
            <a:r>
              <a:rPr sz="2800" spc="-5" dirty="0">
                <a:solidFill>
                  <a:srgbClr val="FFFFFF"/>
                </a:solidFill>
                <a:cs typeface="Calibri"/>
              </a:rPr>
              <a:t>feedback</a:t>
            </a:r>
            <a:endParaRPr sz="2800" dirty="0">
              <a:solidFill>
                <a:prstClr val="black"/>
              </a:solidFill>
              <a:cs typeface="Calibri"/>
            </a:endParaRPr>
          </a:p>
          <a:p>
            <a:pPr marL="755650" marR="332740" lvl="1" indent="-285750" algn="just">
              <a:spcBef>
                <a:spcPts val="590"/>
              </a:spcBef>
              <a:buFont typeface="Arial"/>
              <a:buChar char="–"/>
              <a:tabLst>
                <a:tab pos="755650" algn="l"/>
              </a:tabLst>
            </a:pPr>
            <a:r>
              <a:rPr lang="en-GB" sz="2800" spc="-5" dirty="0" smtClean="0">
                <a:solidFill>
                  <a:srgbClr val="FFFFFF"/>
                </a:solidFill>
                <a:cs typeface="Calibri"/>
              </a:rPr>
              <a:t>student</a:t>
            </a:r>
            <a:r>
              <a:rPr sz="2800" spc="-5" dirty="0" smtClean="0">
                <a:solidFill>
                  <a:srgbClr val="FFFFFF"/>
                </a:solidFill>
                <a:cs typeface="Calibri"/>
              </a:rPr>
              <a:t>s </a:t>
            </a:r>
            <a:r>
              <a:rPr sz="2800" spc="-10" dirty="0">
                <a:solidFill>
                  <a:srgbClr val="FFFFFF"/>
                </a:solidFill>
                <a:cs typeface="Calibri"/>
              </a:rPr>
              <a:t>must be provided performance </a:t>
            </a:r>
            <a:r>
              <a:rPr sz="2800" spc="-5" dirty="0">
                <a:solidFill>
                  <a:srgbClr val="FFFFFF"/>
                </a:solidFill>
                <a:cs typeface="Calibri"/>
              </a:rPr>
              <a:t>feedback  </a:t>
            </a:r>
            <a:r>
              <a:rPr sz="2800" spc="-10" dirty="0">
                <a:solidFill>
                  <a:srgbClr val="FFFFFF"/>
                </a:solidFill>
                <a:cs typeface="Calibri"/>
              </a:rPr>
              <a:t>immediately, only </a:t>
            </a:r>
            <a:r>
              <a:rPr sz="2800" spc="-5" dirty="0">
                <a:solidFill>
                  <a:srgbClr val="FFFFFF"/>
                </a:solidFill>
                <a:cs typeface="Calibri"/>
              </a:rPr>
              <a:t>then will the </a:t>
            </a:r>
            <a:r>
              <a:rPr sz="2800" spc="-10" dirty="0">
                <a:solidFill>
                  <a:srgbClr val="FFFFFF"/>
                </a:solidFill>
                <a:cs typeface="Calibri"/>
              </a:rPr>
              <a:t>feedback </a:t>
            </a:r>
            <a:r>
              <a:rPr sz="2800" spc="-5" dirty="0">
                <a:solidFill>
                  <a:srgbClr val="FFFFFF"/>
                </a:solidFill>
                <a:cs typeface="Calibri"/>
              </a:rPr>
              <a:t>have any  effect.</a:t>
            </a:r>
            <a:endParaRPr sz="2800" dirty="0">
              <a:solidFill>
                <a:prstClr val="black"/>
              </a:solidFill>
              <a:cs typeface="Calibri"/>
            </a:endParaRPr>
          </a:p>
          <a:p>
            <a:pPr marL="755650" marR="698500" lvl="1" indent="-285750">
              <a:spcBef>
                <a:spcPts val="700"/>
              </a:spcBef>
              <a:buFont typeface="Arial"/>
              <a:buChar char="–"/>
              <a:tabLst>
                <a:tab pos="755650" algn="l"/>
              </a:tabLst>
            </a:pPr>
            <a:r>
              <a:rPr lang="en-GB" sz="2800" spc="-5" dirty="0" smtClean="0">
                <a:solidFill>
                  <a:srgbClr val="FFFFFF"/>
                </a:solidFill>
                <a:cs typeface="Calibri"/>
              </a:rPr>
              <a:t>teacher</a:t>
            </a:r>
            <a:r>
              <a:rPr sz="2800" spc="-5" dirty="0" smtClean="0">
                <a:solidFill>
                  <a:srgbClr val="FFFFFF"/>
                </a:solidFill>
                <a:cs typeface="Calibri"/>
              </a:rPr>
              <a:t> </a:t>
            </a:r>
            <a:r>
              <a:rPr sz="2800" spc="-10" dirty="0">
                <a:solidFill>
                  <a:srgbClr val="FFFFFF"/>
                </a:solidFill>
                <a:cs typeface="Calibri"/>
              </a:rPr>
              <a:t>must use random </a:t>
            </a:r>
            <a:r>
              <a:rPr sz="2800" spc="-10" dirty="0" smtClean="0">
                <a:solidFill>
                  <a:srgbClr val="FFFFFF"/>
                </a:solidFill>
                <a:cs typeface="Calibri"/>
              </a:rPr>
              <a:t>in-</a:t>
            </a:r>
            <a:r>
              <a:rPr lang="en-GB" sz="2800" spc="-10" dirty="0" smtClean="0">
                <a:solidFill>
                  <a:srgbClr val="FFFFFF"/>
                </a:solidFill>
                <a:cs typeface="Calibri"/>
              </a:rPr>
              <a:t>class</a:t>
            </a:r>
            <a:r>
              <a:rPr sz="2800" spc="-10" dirty="0" smtClean="0">
                <a:solidFill>
                  <a:srgbClr val="FFFFFF"/>
                </a:solidFill>
                <a:cs typeface="Calibri"/>
              </a:rPr>
              <a:t> </a:t>
            </a:r>
            <a:r>
              <a:rPr sz="2800" spc="-10" dirty="0">
                <a:solidFill>
                  <a:srgbClr val="FFFFFF"/>
                </a:solidFill>
                <a:cs typeface="Calibri"/>
              </a:rPr>
              <a:t>question </a:t>
            </a:r>
            <a:r>
              <a:rPr sz="2800" dirty="0">
                <a:solidFill>
                  <a:srgbClr val="FFFFFF"/>
                </a:solidFill>
                <a:cs typeface="Calibri"/>
              </a:rPr>
              <a:t>to  </a:t>
            </a:r>
            <a:r>
              <a:rPr sz="2800" spc="-10" dirty="0">
                <a:solidFill>
                  <a:srgbClr val="FFFFFF"/>
                </a:solidFill>
                <a:cs typeface="Calibri"/>
              </a:rPr>
              <a:t>assess the </a:t>
            </a:r>
            <a:r>
              <a:rPr sz="2800" spc="-5" dirty="0">
                <a:solidFill>
                  <a:srgbClr val="FFFFFF"/>
                </a:solidFill>
                <a:cs typeface="Calibri"/>
              </a:rPr>
              <a:t>impact of </a:t>
            </a:r>
            <a:r>
              <a:rPr sz="2800" spc="-10" dirty="0">
                <a:solidFill>
                  <a:srgbClr val="FFFFFF"/>
                </a:solidFill>
                <a:cs typeface="Calibri"/>
              </a:rPr>
              <a:t>his</a:t>
            </a:r>
            <a:r>
              <a:rPr sz="2800" spc="5" dirty="0">
                <a:solidFill>
                  <a:srgbClr val="FFFFFF"/>
                </a:solidFill>
                <a:cs typeface="Calibri"/>
              </a:rPr>
              <a:t> </a:t>
            </a:r>
            <a:r>
              <a:rPr sz="2800" spc="-10" dirty="0">
                <a:solidFill>
                  <a:srgbClr val="FFFFFF"/>
                </a:solidFill>
                <a:cs typeface="Calibri"/>
              </a:rPr>
              <a:t>presentation.</a:t>
            </a:r>
            <a:endParaRPr sz="2800" dirty="0">
              <a:solidFill>
                <a:prstClr val="black"/>
              </a:solidFill>
              <a:cs typeface="Calibri"/>
            </a:endParaRPr>
          </a:p>
          <a:p>
            <a:pPr marL="755650" marR="5080" lvl="1" indent="-285750">
              <a:spcBef>
                <a:spcPts val="700"/>
              </a:spcBef>
              <a:buFont typeface="Arial"/>
              <a:buChar char="–"/>
              <a:tabLst>
                <a:tab pos="755650" algn="l"/>
              </a:tabLst>
            </a:pPr>
            <a:r>
              <a:rPr sz="2800" spc="-10" dirty="0">
                <a:solidFill>
                  <a:srgbClr val="FFFFFF"/>
                </a:solidFill>
                <a:cs typeface="Calibri"/>
              </a:rPr>
              <a:t>Appropriate behaviour </a:t>
            </a:r>
            <a:r>
              <a:rPr sz="2800" dirty="0">
                <a:solidFill>
                  <a:srgbClr val="FFFFFF"/>
                </a:solidFill>
                <a:cs typeface="Calibri"/>
              </a:rPr>
              <a:t>or </a:t>
            </a:r>
            <a:r>
              <a:rPr sz="2800" spc="-5" dirty="0">
                <a:solidFill>
                  <a:srgbClr val="FFFFFF"/>
                </a:solidFill>
                <a:cs typeface="Calibri"/>
              </a:rPr>
              <a:t>correct </a:t>
            </a:r>
            <a:r>
              <a:rPr sz="2800" spc="-10" dirty="0">
                <a:solidFill>
                  <a:srgbClr val="FFFFFF"/>
                </a:solidFill>
                <a:cs typeface="Calibri"/>
              </a:rPr>
              <a:t>responses must be  acknowledged.</a:t>
            </a:r>
            <a:endParaRPr sz="2800" dirty="0">
              <a:solidFill>
                <a:prstClr val="black"/>
              </a:solidFill>
              <a:cs typeface="Calibri"/>
            </a:endParaRPr>
          </a:p>
          <a:p>
            <a:pPr marL="755650" marR="85090" lvl="1" indent="-285750">
              <a:spcBef>
                <a:spcPts val="700"/>
              </a:spcBef>
              <a:buFont typeface="Arial"/>
              <a:buChar char="–"/>
              <a:tabLst>
                <a:tab pos="755650" algn="l"/>
              </a:tabLst>
            </a:pPr>
            <a:r>
              <a:rPr lang="en-GB" sz="2800" spc="-10" dirty="0" smtClean="0">
                <a:solidFill>
                  <a:srgbClr val="FFFFFF"/>
                </a:solidFill>
                <a:cs typeface="Calibri"/>
              </a:rPr>
              <a:t>class</a:t>
            </a:r>
            <a:r>
              <a:rPr sz="2800" spc="-10" dirty="0" smtClean="0">
                <a:solidFill>
                  <a:srgbClr val="FFFFFF"/>
                </a:solidFill>
                <a:cs typeface="Calibri"/>
              </a:rPr>
              <a:t> </a:t>
            </a:r>
            <a:r>
              <a:rPr lang="en-GB" sz="2800" spc="-10" dirty="0" smtClean="0">
                <a:solidFill>
                  <a:srgbClr val="FFFFFF"/>
                </a:solidFill>
                <a:cs typeface="Calibri"/>
              </a:rPr>
              <a:t>class</a:t>
            </a:r>
            <a:r>
              <a:rPr sz="2800" spc="-10" dirty="0" smtClean="0">
                <a:solidFill>
                  <a:srgbClr val="FFFFFF"/>
                </a:solidFill>
                <a:cs typeface="Calibri"/>
              </a:rPr>
              <a:t>s </a:t>
            </a:r>
            <a:r>
              <a:rPr sz="2800" spc="-10" dirty="0">
                <a:solidFill>
                  <a:srgbClr val="FFFFFF"/>
                </a:solidFill>
                <a:cs typeface="Calibri"/>
              </a:rPr>
              <a:t>must be planned </a:t>
            </a:r>
            <a:r>
              <a:rPr sz="2800" spc="-5" dirty="0">
                <a:solidFill>
                  <a:srgbClr val="FFFFFF"/>
                </a:solidFill>
                <a:cs typeface="Calibri"/>
              </a:rPr>
              <a:t>in such </a:t>
            </a:r>
            <a:r>
              <a:rPr sz="2800" dirty="0">
                <a:solidFill>
                  <a:srgbClr val="FFFFFF"/>
                </a:solidFill>
                <a:cs typeface="Calibri"/>
              </a:rPr>
              <a:t>a </a:t>
            </a:r>
            <a:r>
              <a:rPr sz="2800" spc="-10" dirty="0">
                <a:solidFill>
                  <a:srgbClr val="FFFFFF"/>
                </a:solidFill>
                <a:cs typeface="Calibri"/>
              </a:rPr>
              <a:t>manner  </a:t>
            </a:r>
            <a:r>
              <a:rPr sz="2800" spc="-5" dirty="0">
                <a:solidFill>
                  <a:srgbClr val="FFFFFF"/>
                </a:solidFill>
                <a:cs typeface="Calibri"/>
              </a:rPr>
              <a:t>that </a:t>
            </a:r>
            <a:r>
              <a:rPr sz="2800" spc="-10" dirty="0">
                <a:solidFill>
                  <a:srgbClr val="FFFFFF"/>
                </a:solidFill>
                <a:cs typeface="Calibri"/>
              </a:rPr>
              <a:t>reinforcement strategies </a:t>
            </a:r>
            <a:r>
              <a:rPr sz="2800" spc="-5" dirty="0">
                <a:solidFill>
                  <a:srgbClr val="FFFFFF"/>
                </a:solidFill>
                <a:cs typeface="Calibri"/>
              </a:rPr>
              <a:t>are </a:t>
            </a:r>
            <a:r>
              <a:rPr sz="2800" spc="-10" dirty="0">
                <a:solidFill>
                  <a:srgbClr val="FFFFFF"/>
                </a:solidFill>
                <a:cs typeface="Calibri"/>
              </a:rPr>
              <a:t>built into</a:t>
            </a:r>
            <a:r>
              <a:rPr sz="2800" spc="30" dirty="0">
                <a:solidFill>
                  <a:srgbClr val="FFFFFF"/>
                </a:solidFill>
                <a:cs typeface="Calibri"/>
              </a:rPr>
              <a:t> </a:t>
            </a:r>
            <a:r>
              <a:rPr sz="2800" spc="-5" dirty="0">
                <a:solidFill>
                  <a:srgbClr val="FFFFFF"/>
                </a:solidFill>
                <a:cs typeface="Calibri"/>
              </a:rPr>
              <a:t>it.</a:t>
            </a:r>
            <a:endParaRPr sz="2800" dirty="0">
              <a:solidFill>
                <a:prstClr val="black"/>
              </a:solidFill>
              <a:cs typeface="Calibri"/>
            </a:endParaRPr>
          </a:p>
        </p:txBody>
      </p:sp>
    </p:spTree>
    <p:extLst>
      <p:ext uri="{BB962C8B-B14F-4D97-AF65-F5344CB8AC3E}">
        <p14:creationId xmlns:p14="http://schemas.microsoft.com/office/powerpoint/2010/main" val="18937593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384976" y="426923"/>
            <a:ext cx="5414433" cy="766877"/>
          </a:xfrm>
          <a:prstGeom prst="rect">
            <a:avLst/>
          </a:prstGeom>
        </p:spPr>
        <p:txBody>
          <a:bodyPr vert="horz" wrap="square" lIns="0" tIns="12700" rIns="0" bIns="0" rtlCol="0">
            <a:spAutoFit/>
          </a:bodyPr>
          <a:lstStyle/>
          <a:p>
            <a:pPr marL="12700">
              <a:lnSpc>
                <a:spcPct val="100000"/>
              </a:lnSpc>
              <a:spcBef>
                <a:spcPts val="100"/>
              </a:spcBef>
            </a:pPr>
            <a:r>
              <a:rPr spc="-5" dirty="0"/>
              <a:t>7. Active</a:t>
            </a:r>
            <a:r>
              <a:rPr spc="-55" dirty="0"/>
              <a:t> </a:t>
            </a:r>
            <a:r>
              <a:rPr spc="-5" dirty="0"/>
              <a:t>Learning</a:t>
            </a:r>
          </a:p>
        </p:txBody>
      </p:sp>
      <p:sp>
        <p:nvSpPr>
          <p:cNvPr id="3" name="object 3"/>
          <p:cNvSpPr txBox="1"/>
          <p:nvPr/>
        </p:nvSpPr>
        <p:spPr>
          <a:xfrm>
            <a:off x="714588" y="1633220"/>
            <a:ext cx="10750973" cy="3172663"/>
          </a:xfrm>
          <a:prstGeom prst="rect">
            <a:avLst/>
          </a:prstGeom>
        </p:spPr>
        <p:txBody>
          <a:bodyPr vert="horz" wrap="square" lIns="0" tIns="12700" rIns="0" bIns="0" rtlCol="0">
            <a:spAutoFit/>
          </a:bodyPr>
          <a:lstStyle/>
          <a:p>
            <a:pPr marL="355600" marR="5080" indent="-342900">
              <a:spcBef>
                <a:spcPts val="100"/>
              </a:spcBef>
              <a:buFont typeface="Arial"/>
              <a:buChar char="•"/>
              <a:tabLst>
                <a:tab pos="354965" algn="l"/>
                <a:tab pos="355600" algn="l"/>
                <a:tab pos="1103630" algn="l"/>
                <a:tab pos="2747010" algn="l"/>
                <a:tab pos="4294505" algn="l"/>
                <a:tab pos="5050155" algn="l"/>
                <a:tab pos="6597650" algn="l"/>
                <a:tab pos="7634605" algn="l"/>
              </a:tabLst>
            </a:pPr>
            <a:r>
              <a:rPr sz="3200" dirty="0">
                <a:solidFill>
                  <a:srgbClr val="FFFFFF"/>
                </a:solidFill>
                <a:cs typeface="Calibri"/>
              </a:rPr>
              <a:t>F</a:t>
            </a:r>
            <a:r>
              <a:rPr sz="3200" spc="-5" dirty="0">
                <a:solidFill>
                  <a:srgbClr val="FFFFFF"/>
                </a:solidFill>
                <a:cs typeface="Calibri"/>
              </a:rPr>
              <a:t>o</a:t>
            </a:r>
            <a:r>
              <a:rPr sz="3200" dirty="0">
                <a:solidFill>
                  <a:srgbClr val="FFFFFF"/>
                </a:solidFill>
                <a:cs typeface="Calibri"/>
              </a:rPr>
              <a:t>r	e</a:t>
            </a:r>
            <a:r>
              <a:rPr sz="3200" spc="-10" dirty="0">
                <a:solidFill>
                  <a:srgbClr val="FFFFFF"/>
                </a:solidFill>
                <a:cs typeface="Calibri"/>
              </a:rPr>
              <a:t>ff</a:t>
            </a:r>
            <a:r>
              <a:rPr sz="3200" dirty="0">
                <a:solidFill>
                  <a:srgbClr val="FFFFFF"/>
                </a:solidFill>
                <a:cs typeface="Calibri"/>
              </a:rPr>
              <a:t>e</a:t>
            </a:r>
            <a:r>
              <a:rPr sz="3200" spc="-5" dirty="0">
                <a:solidFill>
                  <a:srgbClr val="FFFFFF"/>
                </a:solidFill>
                <a:cs typeface="Calibri"/>
              </a:rPr>
              <a:t>ct</a:t>
            </a:r>
            <a:r>
              <a:rPr sz="3200" spc="-10" dirty="0">
                <a:solidFill>
                  <a:srgbClr val="FFFFFF"/>
                </a:solidFill>
                <a:cs typeface="Calibri"/>
              </a:rPr>
              <a:t>i</a:t>
            </a:r>
            <a:r>
              <a:rPr sz="3200" spc="5" dirty="0">
                <a:solidFill>
                  <a:srgbClr val="FFFFFF"/>
                </a:solidFill>
                <a:cs typeface="Calibri"/>
              </a:rPr>
              <a:t>v</a:t>
            </a:r>
            <a:r>
              <a:rPr sz="3200" dirty="0">
                <a:solidFill>
                  <a:srgbClr val="FFFFFF"/>
                </a:solidFill>
                <a:cs typeface="Calibri"/>
              </a:rPr>
              <a:t>e	</a:t>
            </a:r>
            <a:r>
              <a:rPr sz="3200" spc="-5" dirty="0">
                <a:solidFill>
                  <a:srgbClr val="FFFFFF"/>
                </a:solidFill>
                <a:cs typeface="Calibri"/>
              </a:rPr>
              <a:t>l</a:t>
            </a:r>
            <a:r>
              <a:rPr sz="3200" dirty="0">
                <a:solidFill>
                  <a:srgbClr val="FFFFFF"/>
                </a:solidFill>
                <a:cs typeface="Calibri"/>
              </a:rPr>
              <a:t>e</a:t>
            </a:r>
            <a:r>
              <a:rPr sz="3200" spc="-5" dirty="0">
                <a:solidFill>
                  <a:srgbClr val="FFFFFF"/>
                </a:solidFill>
                <a:cs typeface="Calibri"/>
              </a:rPr>
              <a:t>a</a:t>
            </a:r>
            <a:r>
              <a:rPr sz="3200" dirty="0">
                <a:solidFill>
                  <a:srgbClr val="FFFFFF"/>
                </a:solidFill>
                <a:cs typeface="Calibri"/>
              </a:rPr>
              <a:t>r</a:t>
            </a:r>
            <a:r>
              <a:rPr sz="3200" spc="-5" dirty="0">
                <a:solidFill>
                  <a:srgbClr val="FFFFFF"/>
                </a:solidFill>
                <a:cs typeface="Calibri"/>
              </a:rPr>
              <a:t>nin</a:t>
            </a:r>
            <a:r>
              <a:rPr sz="3200" dirty="0">
                <a:solidFill>
                  <a:srgbClr val="FFFFFF"/>
                </a:solidFill>
                <a:cs typeface="Calibri"/>
              </a:rPr>
              <a:t>g	</a:t>
            </a:r>
            <a:r>
              <a:rPr sz="3200" spc="-5" dirty="0">
                <a:solidFill>
                  <a:srgbClr val="FFFFFF"/>
                </a:solidFill>
                <a:cs typeface="Calibri"/>
              </a:rPr>
              <a:t>th</a:t>
            </a:r>
            <a:r>
              <a:rPr sz="3200" dirty="0">
                <a:solidFill>
                  <a:srgbClr val="FFFFFF"/>
                </a:solidFill>
                <a:cs typeface="Calibri"/>
              </a:rPr>
              <a:t>e	</a:t>
            </a:r>
            <a:r>
              <a:rPr lang="en-GB" sz="3200" spc="-5" dirty="0" smtClean="0">
                <a:solidFill>
                  <a:srgbClr val="FFFFFF"/>
                </a:solidFill>
                <a:cs typeface="Calibri"/>
              </a:rPr>
              <a:t>student</a:t>
            </a:r>
            <a:r>
              <a:rPr sz="3200" dirty="0" smtClean="0">
                <a:solidFill>
                  <a:srgbClr val="FFFFFF"/>
                </a:solidFill>
                <a:cs typeface="Calibri"/>
              </a:rPr>
              <a:t>s</a:t>
            </a:r>
            <a:r>
              <a:rPr sz="3200" dirty="0">
                <a:solidFill>
                  <a:srgbClr val="FFFFFF"/>
                </a:solidFill>
                <a:cs typeface="Calibri"/>
              </a:rPr>
              <a:t>	</a:t>
            </a:r>
            <a:r>
              <a:rPr sz="3200" spc="-10" dirty="0">
                <a:solidFill>
                  <a:srgbClr val="FFFFFF"/>
                </a:solidFill>
                <a:cs typeface="Calibri"/>
              </a:rPr>
              <a:t>m</a:t>
            </a:r>
            <a:r>
              <a:rPr sz="3200" spc="-5" dirty="0">
                <a:solidFill>
                  <a:srgbClr val="FFFFFF"/>
                </a:solidFill>
                <a:cs typeface="Calibri"/>
              </a:rPr>
              <a:t>us</a:t>
            </a:r>
            <a:r>
              <a:rPr sz="3200" dirty="0">
                <a:solidFill>
                  <a:srgbClr val="FFFFFF"/>
                </a:solidFill>
                <a:cs typeface="Calibri"/>
              </a:rPr>
              <a:t>t	</a:t>
            </a:r>
            <a:r>
              <a:rPr sz="3200" spc="-5" dirty="0">
                <a:solidFill>
                  <a:srgbClr val="FFFFFF"/>
                </a:solidFill>
                <a:cs typeface="Calibri"/>
              </a:rPr>
              <a:t>be  actively involved in the learning</a:t>
            </a:r>
            <a:r>
              <a:rPr sz="3200" spc="-30" dirty="0">
                <a:solidFill>
                  <a:srgbClr val="FFFFFF"/>
                </a:solidFill>
                <a:cs typeface="Calibri"/>
              </a:rPr>
              <a:t> </a:t>
            </a:r>
            <a:r>
              <a:rPr sz="3200" spc="-5" dirty="0">
                <a:solidFill>
                  <a:srgbClr val="FFFFFF"/>
                </a:solidFill>
                <a:cs typeface="Calibri"/>
              </a:rPr>
              <a:t>process.</a:t>
            </a:r>
            <a:endParaRPr sz="3200" dirty="0">
              <a:solidFill>
                <a:prstClr val="black"/>
              </a:solidFill>
              <a:cs typeface="Calibri"/>
            </a:endParaRPr>
          </a:p>
          <a:p>
            <a:pPr marL="355600" marR="6985" indent="-342900">
              <a:spcBef>
                <a:spcPts val="800"/>
              </a:spcBef>
              <a:buFont typeface="Arial"/>
              <a:buChar char="•"/>
              <a:tabLst>
                <a:tab pos="354965" algn="l"/>
                <a:tab pos="355600" algn="l"/>
                <a:tab pos="1356360" algn="l"/>
              </a:tabLst>
            </a:pPr>
            <a:r>
              <a:rPr sz="3200" spc="-5" dirty="0">
                <a:solidFill>
                  <a:srgbClr val="FFFFFF"/>
                </a:solidFill>
                <a:cs typeface="Calibri"/>
              </a:rPr>
              <a:t>They	learn more by doing rather than hearing  or seeing. </a:t>
            </a:r>
            <a:r>
              <a:rPr sz="3200" dirty="0">
                <a:solidFill>
                  <a:srgbClr val="FFFFFF"/>
                </a:solidFill>
                <a:cs typeface="Calibri"/>
              </a:rPr>
              <a:t>Eg: </a:t>
            </a:r>
            <a:r>
              <a:rPr sz="3200" spc="-5" dirty="0">
                <a:solidFill>
                  <a:srgbClr val="FFFFFF"/>
                </a:solidFill>
                <a:cs typeface="Calibri"/>
              </a:rPr>
              <a:t>Resume</a:t>
            </a:r>
            <a:r>
              <a:rPr sz="3200" spc="-30" dirty="0">
                <a:solidFill>
                  <a:srgbClr val="FFFFFF"/>
                </a:solidFill>
                <a:cs typeface="Calibri"/>
              </a:rPr>
              <a:t> </a:t>
            </a:r>
            <a:r>
              <a:rPr sz="3200" spc="-5" dirty="0">
                <a:solidFill>
                  <a:srgbClr val="FFFFFF"/>
                </a:solidFill>
                <a:cs typeface="Calibri"/>
              </a:rPr>
              <a:t>writing.</a:t>
            </a:r>
            <a:endParaRPr sz="3200" dirty="0">
              <a:solidFill>
                <a:prstClr val="black"/>
              </a:solidFill>
              <a:cs typeface="Calibri"/>
            </a:endParaRPr>
          </a:p>
          <a:p>
            <a:pPr marL="355600" marR="8255" indent="-342900">
              <a:spcBef>
                <a:spcPts val="800"/>
              </a:spcBef>
              <a:buFont typeface="Arial"/>
              <a:buChar char="•"/>
              <a:tabLst>
                <a:tab pos="354965" algn="l"/>
                <a:tab pos="355600" algn="l"/>
                <a:tab pos="1583055" algn="l"/>
                <a:tab pos="3132455" algn="l"/>
                <a:tab pos="4383405" algn="l"/>
                <a:tab pos="5932170" algn="l"/>
                <a:tab pos="6487160" algn="l"/>
                <a:tab pos="7496809" algn="l"/>
              </a:tabLst>
            </a:pPr>
            <a:r>
              <a:rPr sz="3200" spc="-5" dirty="0">
                <a:solidFill>
                  <a:srgbClr val="FFFFFF"/>
                </a:solidFill>
                <a:cs typeface="Calibri"/>
              </a:rPr>
              <a:t>Act</a:t>
            </a:r>
            <a:r>
              <a:rPr sz="3200" spc="-10" dirty="0">
                <a:solidFill>
                  <a:srgbClr val="FFFFFF"/>
                </a:solidFill>
                <a:cs typeface="Calibri"/>
              </a:rPr>
              <a:t>i</a:t>
            </a:r>
            <a:r>
              <a:rPr sz="3200" spc="5" dirty="0">
                <a:solidFill>
                  <a:srgbClr val="FFFFFF"/>
                </a:solidFill>
                <a:cs typeface="Calibri"/>
              </a:rPr>
              <a:t>v</a:t>
            </a:r>
            <a:r>
              <a:rPr sz="3200" dirty="0">
                <a:solidFill>
                  <a:srgbClr val="FFFFFF"/>
                </a:solidFill>
                <a:cs typeface="Calibri"/>
              </a:rPr>
              <a:t>e	l</a:t>
            </a:r>
            <a:r>
              <a:rPr sz="3200" spc="-5" dirty="0">
                <a:solidFill>
                  <a:srgbClr val="FFFFFF"/>
                </a:solidFill>
                <a:cs typeface="Calibri"/>
              </a:rPr>
              <a:t>e</a:t>
            </a:r>
            <a:r>
              <a:rPr sz="3200" dirty="0">
                <a:solidFill>
                  <a:srgbClr val="FFFFFF"/>
                </a:solidFill>
                <a:cs typeface="Calibri"/>
              </a:rPr>
              <a:t>a</a:t>
            </a:r>
            <a:r>
              <a:rPr sz="3200" spc="-10" dirty="0">
                <a:solidFill>
                  <a:srgbClr val="FFFFFF"/>
                </a:solidFill>
                <a:cs typeface="Calibri"/>
              </a:rPr>
              <a:t>r</a:t>
            </a:r>
            <a:r>
              <a:rPr sz="3200" spc="-5" dirty="0">
                <a:solidFill>
                  <a:srgbClr val="FFFFFF"/>
                </a:solidFill>
                <a:cs typeface="Calibri"/>
              </a:rPr>
              <a:t>ni</a:t>
            </a:r>
            <a:r>
              <a:rPr sz="3200" dirty="0">
                <a:solidFill>
                  <a:srgbClr val="FFFFFF"/>
                </a:solidFill>
                <a:cs typeface="Calibri"/>
              </a:rPr>
              <a:t>ng	a</a:t>
            </a:r>
            <a:r>
              <a:rPr sz="3200" spc="-5" dirty="0">
                <a:solidFill>
                  <a:srgbClr val="FFFFFF"/>
                </a:solidFill>
                <a:cs typeface="Calibri"/>
              </a:rPr>
              <a:t>llo</a:t>
            </a:r>
            <a:r>
              <a:rPr sz="3200" dirty="0">
                <a:solidFill>
                  <a:srgbClr val="FFFFFF"/>
                </a:solidFill>
                <a:cs typeface="Calibri"/>
              </a:rPr>
              <a:t>ws	</a:t>
            </a:r>
            <a:r>
              <a:rPr lang="en-GB" sz="3200" spc="-5" dirty="0" smtClean="0">
                <a:solidFill>
                  <a:srgbClr val="FFFFFF"/>
                </a:solidFill>
                <a:cs typeface="Calibri"/>
              </a:rPr>
              <a:t>student</a:t>
            </a:r>
            <a:r>
              <a:rPr sz="3200" dirty="0" smtClean="0">
                <a:solidFill>
                  <a:srgbClr val="FFFFFF"/>
                </a:solidFill>
                <a:cs typeface="Calibri"/>
              </a:rPr>
              <a:t>s</a:t>
            </a:r>
            <a:r>
              <a:rPr sz="3200" dirty="0">
                <a:solidFill>
                  <a:srgbClr val="FFFFFF"/>
                </a:solidFill>
                <a:cs typeface="Calibri"/>
              </a:rPr>
              <a:t>	</a:t>
            </a:r>
            <a:r>
              <a:rPr sz="3200" spc="-10" dirty="0">
                <a:solidFill>
                  <a:srgbClr val="FFFFFF"/>
                </a:solidFill>
                <a:cs typeface="Calibri"/>
              </a:rPr>
              <a:t>t</a:t>
            </a:r>
            <a:r>
              <a:rPr sz="3200" dirty="0">
                <a:solidFill>
                  <a:srgbClr val="FFFFFF"/>
                </a:solidFill>
                <a:cs typeface="Calibri"/>
              </a:rPr>
              <a:t>o	</a:t>
            </a:r>
            <a:r>
              <a:rPr sz="3200" spc="-10" dirty="0">
                <a:solidFill>
                  <a:srgbClr val="FFFFFF"/>
                </a:solidFill>
                <a:cs typeface="Calibri"/>
              </a:rPr>
              <a:t>k</a:t>
            </a:r>
            <a:r>
              <a:rPr sz="3200" dirty="0">
                <a:solidFill>
                  <a:srgbClr val="FFFFFF"/>
                </a:solidFill>
                <a:cs typeface="Calibri"/>
              </a:rPr>
              <a:t>eep	</a:t>
            </a:r>
            <a:r>
              <a:rPr sz="3200" spc="-10" dirty="0">
                <a:solidFill>
                  <a:srgbClr val="FFFFFF"/>
                </a:solidFill>
                <a:cs typeface="Calibri"/>
              </a:rPr>
              <a:t>the  </a:t>
            </a:r>
            <a:r>
              <a:rPr lang="en-GB" sz="3200" spc="-5" dirty="0" smtClean="0">
                <a:solidFill>
                  <a:srgbClr val="FFFFFF"/>
                </a:solidFill>
                <a:cs typeface="Calibri"/>
              </a:rPr>
              <a:t>student</a:t>
            </a:r>
            <a:r>
              <a:rPr sz="3200" spc="-5" dirty="0" smtClean="0">
                <a:solidFill>
                  <a:srgbClr val="FFFFFF"/>
                </a:solidFill>
                <a:cs typeface="Calibri"/>
              </a:rPr>
              <a:t>s </a:t>
            </a:r>
            <a:r>
              <a:rPr sz="3200" spc="-5" dirty="0">
                <a:solidFill>
                  <a:srgbClr val="FFFFFF"/>
                </a:solidFill>
                <a:cs typeface="Calibri"/>
              </a:rPr>
              <a:t>involved throughtout the</a:t>
            </a:r>
            <a:r>
              <a:rPr sz="3200" spc="-25" dirty="0">
                <a:solidFill>
                  <a:srgbClr val="FFFFFF"/>
                </a:solidFill>
                <a:cs typeface="Calibri"/>
              </a:rPr>
              <a:t> </a:t>
            </a:r>
            <a:r>
              <a:rPr lang="en-GB" sz="3200" spc="-10" dirty="0" smtClean="0">
                <a:solidFill>
                  <a:srgbClr val="FFFFFF"/>
                </a:solidFill>
                <a:cs typeface="Calibri"/>
              </a:rPr>
              <a:t>class</a:t>
            </a:r>
            <a:endParaRPr sz="3200" dirty="0">
              <a:solidFill>
                <a:prstClr val="black"/>
              </a:solidFill>
              <a:cs typeface="Calibri"/>
            </a:endParaRPr>
          </a:p>
        </p:txBody>
      </p:sp>
    </p:spTree>
    <p:extLst>
      <p:ext uri="{BB962C8B-B14F-4D97-AF65-F5344CB8AC3E}">
        <p14:creationId xmlns:p14="http://schemas.microsoft.com/office/powerpoint/2010/main" val="162406352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538305" y="426923"/>
            <a:ext cx="7101840" cy="766877"/>
          </a:xfrm>
          <a:prstGeom prst="rect">
            <a:avLst/>
          </a:prstGeom>
        </p:spPr>
        <p:txBody>
          <a:bodyPr vert="horz" wrap="square" lIns="0" tIns="12700" rIns="0" bIns="0" rtlCol="0">
            <a:spAutoFit/>
          </a:bodyPr>
          <a:lstStyle/>
          <a:p>
            <a:pPr marL="12700">
              <a:lnSpc>
                <a:spcPct val="100000"/>
              </a:lnSpc>
              <a:spcBef>
                <a:spcPts val="100"/>
              </a:spcBef>
            </a:pPr>
            <a:r>
              <a:rPr spc="-5" dirty="0"/>
              <a:t>8. Multi-sense</a:t>
            </a:r>
            <a:r>
              <a:rPr spc="-75" dirty="0"/>
              <a:t> </a:t>
            </a:r>
            <a:r>
              <a:rPr spc="-5" dirty="0"/>
              <a:t>Learning</a:t>
            </a:r>
          </a:p>
        </p:txBody>
      </p:sp>
      <p:sp>
        <p:nvSpPr>
          <p:cNvPr id="3" name="object 3"/>
          <p:cNvSpPr txBox="1"/>
          <p:nvPr/>
        </p:nvSpPr>
        <p:spPr>
          <a:xfrm>
            <a:off x="714588" y="1633222"/>
            <a:ext cx="10750973" cy="2085186"/>
          </a:xfrm>
          <a:prstGeom prst="rect">
            <a:avLst/>
          </a:prstGeom>
        </p:spPr>
        <p:txBody>
          <a:bodyPr vert="horz" wrap="square" lIns="0" tIns="12700" rIns="0" bIns="0" rtlCol="0">
            <a:spAutoFit/>
          </a:bodyPr>
          <a:lstStyle/>
          <a:p>
            <a:pPr marL="355600" marR="5080" indent="-342900" algn="just">
              <a:spcBef>
                <a:spcPts val="100"/>
              </a:spcBef>
              <a:buFont typeface="Arial"/>
              <a:buChar char="•"/>
              <a:tabLst>
                <a:tab pos="355600" algn="l"/>
              </a:tabLst>
            </a:pPr>
            <a:r>
              <a:rPr sz="3200" spc="-5" dirty="0">
                <a:solidFill>
                  <a:srgbClr val="FFFFFF"/>
                </a:solidFill>
                <a:cs typeface="Calibri"/>
              </a:rPr>
              <a:t>It involves the use of </a:t>
            </a:r>
            <a:r>
              <a:rPr lang="en-GB" sz="3200" spc="-5" dirty="0" smtClean="0">
                <a:solidFill>
                  <a:srgbClr val="FFFFFF"/>
                </a:solidFill>
                <a:cs typeface="Calibri"/>
              </a:rPr>
              <a:t>class</a:t>
            </a:r>
            <a:r>
              <a:rPr sz="3200" spc="-5" dirty="0" smtClean="0">
                <a:solidFill>
                  <a:srgbClr val="FFFFFF"/>
                </a:solidFill>
                <a:cs typeface="Calibri"/>
              </a:rPr>
              <a:t> </a:t>
            </a:r>
            <a:r>
              <a:rPr sz="3200" spc="-5" dirty="0">
                <a:solidFill>
                  <a:srgbClr val="FFFFFF"/>
                </a:solidFill>
                <a:cs typeface="Calibri"/>
              </a:rPr>
              <a:t>techniques and  aids which will appeal to multiple sensory  organs </a:t>
            </a:r>
            <a:r>
              <a:rPr sz="3200" dirty="0">
                <a:solidFill>
                  <a:srgbClr val="FFFFFF"/>
                </a:solidFill>
                <a:cs typeface="Calibri"/>
              </a:rPr>
              <a:t>at </a:t>
            </a:r>
            <a:r>
              <a:rPr sz="3200" spc="-10" dirty="0">
                <a:solidFill>
                  <a:srgbClr val="FFFFFF"/>
                </a:solidFill>
                <a:cs typeface="Calibri"/>
              </a:rPr>
              <a:t>the </a:t>
            </a:r>
            <a:r>
              <a:rPr sz="3200" spc="-5" dirty="0">
                <a:solidFill>
                  <a:srgbClr val="FFFFFF"/>
                </a:solidFill>
                <a:cs typeface="Calibri"/>
              </a:rPr>
              <a:t>same</a:t>
            </a:r>
            <a:r>
              <a:rPr sz="3200" spc="-20" dirty="0">
                <a:solidFill>
                  <a:srgbClr val="FFFFFF"/>
                </a:solidFill>
                <a:cs typeface="Calibri"/>
              </a:rPr>
              <a:t> </a:t>
            </a:r>
            <a:r>
              <a:rPr sz="3200" spc="-5" dirty="0">
                <a:solidFill>
                  <a:srgbClr val="FFFFFF"/>
                </a:solidFill>
                <a:cs typeface="Calibri"/>
              </a:rPr>
              <a:t>time.</a:t>
            </a:r>
            <a:endParaRPr sz="3200" dirty="0">
              <a:solidFill>
                <a:prstClr val="black"/>
              </a:solidFill>
              <a:cs typeface="Calibri"/>
            </a:endParaRPr>
          </a:p>
          <a:p>
            <a:pPr marL="355600" marR="5715" indent="-342900" algn="just">
              <a:spcBef>
                <a:spcPts val="790"/>
              </a:spcBef>
              <a:buFont typeface="Arial"/>
              <a:buChar char="•"/>
              <a:tabLst>
                <a:tab pos="355600" algn="l"/>
              </a:tabLst>
            </a:pPr>
            <a:r>
              <a:rPr sz="3200" spc="-5" dirty="0">
                <a:solidFill>
                  <a:srgbClr val="FFFFFF"/>
                </a:solidFill>
                <a:cs typeface="Calibri"/>
              </a:rPr>
              <a:t>The aim is to cater to different learning styles  of the learner and to increase the attention  spanof the</a:t>
            </a:r>
            <a:r>
              <a:rPr sz="3200" spc="-20" dirty="0">
                <a:solidFill>
                  <a:srgbClr val="FFFFFF"/>
                </a:solidFill>
                <a:cs typeface="Calibri"/>
              </a:rPr>
              <a:t> </a:t>
            </a:r>
            <a:r>
              <a:rPr sz="3200" spc="-5" dirty="0">
                <a:solidFill>
                  <a:srgbClr val="FFFFFF"/>
                </a:solidFill>
                <a:cs typeface="Calibri"/>
              </a:rPr>
              <a:t>learner.</a:t>
            </a:r>
            <a:endParaRPr sz="3200" dirty="0">
              <a:solidFill>
                <a:prstClr val="black"/>
              </a:solidFill>
              <a:cs typeface="Calibri"/>
            </a:endParaRPr>
          </a:p>
        </p:txBody>
      </p:sp>
    </p:spTree>
    <p:extLst>
      <p:ext uri="{BB962C8B-B14F-4D97-AF65-F5344CB8AC3E}">
        <p14:creationId xmlns:p14="http://schemas.microsoft.com/office/powerpoint/2010/main" val="409429213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77175" y="305003"/>
            <a:ext cx="3231727" cy="766877"/>
          </a:xfrm>
          <a:prstGeom prst="rect">
            <a:avLst/>
          </a:prstGeom>
        </p:spPr>
        <p:txBody>
          <a:bodyPr vert="horz" wrap="square" lIns="0" tIns="12700" rIns="0" bIns="0" rtlCol="0">
            <a:spAutoFit/>
          </a:bodyPr>
          <a:lstStyle/>
          <a:p>
            <a:pPr marL="12700">
              <a:lnSpc>
                <a:spcPct val="100000"/>
              </a:lnSpc>
              <a:spcBef>
                <a:spcPts val="100"/>
              </a:spcBef>
            </a:pPr>
            <a:r>
              <a:rPr spc="-5" dirty="0"/>
              <a:t>9.</a:t>
            </a:r>
            <a:r>
              <a:rPr spc="-75" dirty="0"/>
              <a:t> </a:t>
            </a:r>
            <a:r>
              <a:rPr spc="-5" dirty="0"/>
              <a:t>Exercise</a:t>
            </a:r>
          </a:p>
        </p:txBody>
      </p:sp>
      <p:sp>
        <p:nvSpPr>
          <p:cNvPr id="3" name="object 3"/>
          <p:cNvSpPr txBox="1"/>
          <p:nvPr/>
        </p:nvSpPr>
        <p:spPr>
          <a:xfrm>
            <a:off x="511387" y="1176022"/>
            <a:ext cx="11257280" cy="5142433"/>
          </a:xfrm>
          <a:prstGeom prst="rect">
            <a:avLst/>
          </a:prstGeom>
        </p:spPr>
        <p:txBody>
          <a:bodyPr vert="horz" wrap="square" lIns="0" tIns="12700" rIns="0" bIns="0" rtlCol="0">
            <a:spAutoFit/>
          </a:bodyPr>
          <a:lstStyle/>
          <a:p>
            <a:pPr marL="355600" marR="130810" indent="-342900">
              <a:lnSpc>
                <a:spcPct val="99900"/>
              </a:lnSpc>
              <a:spcBef>
                <a:spcPts val="100"/>
              </a:spcBef>
              <a:buFont typeface="Arial"/>
              <a:buChar char="•"/>
              <a:tabLst>
                <a:tab pos="354965" algn="l"/>
                <a:tab pos="355600" algn="l"/>
              </a:tabLst>
            </a:pPr>
            <a:r>
              <a:rPr sz="3200" spc="-5" dirty="0">
                <a:solidFill>
                  <a:srgbClr val="FFFFFF"/>
                </a:solidFill>
                <a:cs typeface="Calibri"/>
              </a:rPr>
              <a:t>It is also known </a:t>
            </a:r>
            <a:r>
              <a:rPr sz="3200" dirty="0">
                <a:solidFill>
                  <a:srgbClr val="FFFFFF"/>
                </a:solidFill>
                <a:cs typeface="Calibri"/>
              </a:rPr>
              <a:t>as </a:t>
            </a:r>
            <a:r>
              <a:rPr sz="3200" i="1" spc="-5" dirty="0">
                <a:solidFill>
                  <a:srgbClr val="FFFFFF"/>
                </a:solidFill>
                <a:cs typeface="Calibri"/>
              </a:rPr>
              <a:t>Overlearning </a:t>
            </a:r>
            <a:r>
              <a:rPr sz="3200" spc="-5" dirty="0">
                <a:solidFill>
                  <a:srgbClr val="FFFFFF"/>
                </a:solidFill>
                <a:cs typeface="Calibri"/>
              </a:rPr>
              <a:t>or </a:t>
            </a:r>
            <a:r>
              <a:rPr sz="3200" i="1" spc="-10" dirty="0">
                <a:solidFill>
                  <a:srgbClr val="FFFFFF"/>
                </a:solidFill>
                <a:cs typeface="Calibri"/>
              </a:rPr>
              <a:t>Meaningful  </a:t>
            </a:r>
            <a:r>
              <a:rPr sz="3200" i="1" spc="-5" dirty="0">
                <a:solidFill>
                  <a:srgbClr val="FFFFFF"/>
                </a:solidFill>
                <a:cs typeface="Calibri"/>
              </a:rPr>
              <a:t>Repetition </a:t>
            </a:r>
            <a:r>
              <a:rPr sz="3200" spc="-5" dirty="0">
                <a:solidFill>
                  <a:srgbClr val="FFFFFF"/>
                </a:solidFill>
                <a:cs typeface="Calibri"/>
              </a:rPr>
              <a:t>states that for </a:t>
            </a:r>
            <a:r>
              <a:rPr sz="3200" spc="-10" dirty="0">
                <a:solidFill>
                  <a:srgbClr val="FFFFFF"/>
                </a:solidFill>
                <a:cs typeface="Calibri"/>
              </a:rPr>
              <a:t>the </a:t>
            </a:r>
            <a:r>
              <a:rPr sz="3200" spc="-5" dirty="0">
                <a:solidFill>
                  <a:srgbClr val="FFFFFF"/>
                </a:solidFill>
                <a:cs typeface="Calibri"/>
              </a:rPr>
              <a:t>better retention </a:t>
            </a:r>
            <a:r>
              <a:rPr sz="3200" dirty="0">
                <a:solidFill>
                  <a:srgbClr val="FFFFFF"/>
                </a:solidFill>
                <a:cs typeface="Calibri"/>
              </a:rPr>
              <a:t>of  </a:t>
            </a:r>
            <a:r>
              <a:rPr sz="3200" spc="-5" dirty="0">
                <a:solidFill>
                  <a:srgbClr val="FFFFFF"/>
                </a:solidFill>
                <a:cs typeface="Calibri"/>
              </a:rPr>
              <a:t>learning content, it should be</a:t>
            </a:r>
            <a:r>
              <a:rPr sz="3200" spc="-20" dirty="0">
                <a:solidFill>
                  <a:srgbClr val="FFFFFF"/>
                </a:solidFill>
                <a:cs typeface="Calibri"/>
              </a:rPr>
              <a:t> </a:t>
            </a:r>
            <a:r>
              <a:rPr sz="3200" spc="-5" dirty="0">
                <a:solidFill>
                  <a:srgbClr val="FFFFFF"/>
                </a:solidFill>
                <a:cs typeface="Calibri"/>
              </a:rPr>
              <a:t>repeated.</a:t>
            </a:r>
            <a:endParaRPr sz="3200" dirty="0">
              <a:solidFill>
                <a:prstClr val="black"/>
              </a:solidFill>
              <a:cs typeface="Calibri"/>
            </a:endParaRPr>
          </a:p>
          <a:p>
            <a:pPr marL="355600" marR="5080" indent="-342900" algn="just">
              <a:spcBef>
                <a:spcPts val="795"/>
              </a:spcBef>
              <a:buFont typeface="Arial"/>
              <a:buChar char="•"/>
              <a:tabLst>
                <a:tab pos="355600" algn="l"/>
              </a:tabLst>
            </a:pPr>
            <a:r>
              <a:rPr sz="3200" spc="-5" dirty="0">
                <a:solidFill>
                  <a:srgbClr val="FFFFFF"/>
                </a:solidFill>
                <a:cs typeface="Calibri"/>
              </a:rPr>
              <a:t>Research points out that </a:t>
            </a:r>
            <a:r>
              <a:rPr lang="en-GB" sz="3200" spc="-5" dirty="0" smtClean="0">
                <a:solidFill>
                  <a:srgbClr val="FFFFFF"/>
                </a:solidFill>
                <a:cs typeface="Calibri"/>
              </a:rPr>
              <a:t>student</a:t>
            </a:r>
            <a:r>
              <a:rPr sz="3200" spc="-5" dirty="0" smtClean="0">
                <a:solidFill>
                  <a:srgbClr val="FFFFFF"/>
                </a:solidFill>
                <a:cs typeface="Calibri"/>
              </a:rPr>
              <a:t>s </a:t>
            </a:r>
            <a:r>
              <a:rPr sz="3200" spc="-5" dirty="0">
                <a:solidFill>
                  <a:srgbClr val="FFFFFF"/>
                </a:solidFill>
                <a:cs typeface="Calibri"/>
              </a:rPr>
              <a:t>forgot one-  </a:t>
            </a:r>
            <a:r>
              <a:rPr sz="3200" spc="-10" dirty="0">
                <a:solidFill>
                  <a:srgbClr val="FFFFFF"/>
                </a:solidFill>
                <a:cs typeface="Calibri"/>
              </a:rPr>
              <a:t>third </a:t>
            </a:r>
            <a:r>
              <a:rPr sz="3200" dirty="0">
                <a:solidFill>
                  <a:srgbClr val="FFFFFF"/>
                </a:solidFill>
                <a:cs typeface="Calibri"/>
              </a:rPr>
              <a:t>of </a:t>
            </a:r>
            <a:r>
              <a:rPr sz="3200" spc="-5" dirty="0">
                <a:solidFill>
                  <a:srgbClr val="FFFFFF"/>
                </a:solidFill>
                <a:cs typeface="Calibri"/>
              </a:rPr>
              <a:t>what they have learned </a:t>
            </a:r>
            <a:r>
              <a:rPr sz="3200" dirty="0">
                <a:solidFill>
                  <a:srgbClr val="FFFFFF"/>
                </a:solidFill>
                <a:cs typeface="Calibri"/>
              </a:rPr>
              <a:t>in 6 </a:t>
            </a:r>
            <a:r>
              <a:rPr sz="3200" spc="-5" dirty="0">
                <a:solidFill>
                  <a:srgbClr val="FFFFFF"/>
                </a:solidFill>
                <a:cs typeface="Calibri"/>
              </a:rPr>
              <a:t>hrs, one-  </a:t>
            </a:r>
            <a:r>
              <a:rPr sz="3200" spc="-10" dirty="0">
                <a:solidFill>
                  <a:srgbClr val="FFFFFF"/>
                </a:solidFill>
                <a:cs typeface="Calibri"/>
              </a:rPr>
              <a:t>third </a:t>
            </a:r>
            <a:r>
              <a:rPr sz="3200" dirty="0">
                <a:solidFill>
                  <a:srgbClr val="FFFFFF"/>
                </a:solidFill>
                <a:cs typeface="Calibri"/>
              </a:rPr>
              <a:t>of </a:t>
            </a:r>
            <a:r>
              <a:rPr sz="3200" spc="-5" dirty="0">
                <a:solidFill>
                  <a:srgbClr val="FFFFFF"/>
                </a:solidFill>
                <a:cs typeface="Calibri"/>
              </a:rPr>
              <a:t>what they have learned in 24 hrs,  around 90% of what they have learned within six  weeks.</a:t>
            </a:r>
            <a:endParaRPr sz="3200" dirty="0">
              <a:solidFill>
                <a:prstClr val="black"/>
              </a:solidFill>
              <a:cs typeface="Calibri"/>
            </a:endParaRPr>
          </a:p>
          <a:p>
            <a:pPr marL="355600" marR="7620" indent="-342900" algn="just">
              <a:spcBef>
                <a:spcPts val="795"/>
              </a:spcBef>
              <a:buFont typeface="Arial"/>
              <a:buChar char="•"/>
              <a:tabLst>
                <a:tab pos="355600" algn="l"/>
              </a:tabLst>
            </a:pPr>
            <a:r>
              <a:rPr sz="3200" spc="-5" dirty="0">
                <a:solidFill>
                  <a:srgbClr val="FFFFFF"/>
                </a:solidFill>
                <a:cs typeface="Calibri"/>
              </a:rPr>
              <a:t>The only solution for this is to make the </a:t>
            </a:r>
            <a:r>
              <a:rPr lang="en-GB" sz="3200" spc="-5" dirty="0" smtClean="0">
                <a:solidFill>
                  <a:srgbClr val="FFFFFF"/>
                </a:solidFill>
                <a:cs typeface="Calibri"/>
              </a:rPr>
              <a:t>student</a:t>
            </a:r>
            <a:r>
              <a:rPr sz="3200" spc="-5" dirty="0" smtClean="0">
                <a:solidFill>
                  <a:srgbClr val="FFFFFF"/>
                </a:solidFill>
                <a:cs typeface="Calibri"/>
              </a:rPr>
              <a:t>s  </a:t>
            </a:r>
            <a:r>
              <a:rPr sz="3200" spc="-5" dirty="0">
                <a:solidFill>
                  <a:srgbClr val="FFFFFF"/>
                </a:solidFill>
                <a:cs typeface="Calibri"/>
              </a:rPr>
              <a:t>excercise or repeat </a:t>
            </a:r>
            <a:r>
              <a:rPr sz="3200" spc="-10" dirty="0">
                <a:solidFill>
                  <a:srgbClr val="FFFFFF"/>
                </a:solidFill>
                <a:cs typeface="Calibri"/>
              </a:rPr>
              <a:t>the </a:t>
            </a:r>
            <a:r>
              <a:rPr sz="3200" spc="-5" dirty="0">
                <a:solidFill>
                  <a:srgbClr val="FFFFFF"/>
                </a:solidFill>
                <a:cs typeface="Calibri"/>
              </a:rPr>
              <a:t>key information regularly  so that they retain </a:t>
            </a:r>
            <a:r>
              <a:rPr sz="3200" dirty="0">
                <a:solidFill>
                  <a:srgbClr val="FFFFFF"/>
                </a:solidFill>
                <a:cs typeface="Calibri"/>
              </a:rPr>
              <a:t>it </a:t>
            </a:r>
            <a:r>
              <a:rPr sz="3200" spc="-5" dirty="0">
                <a:solidFill>
                  <a:srgbClr val="FFFFFF"/>
                </a:solidFill>
                <a:cs typeface="Calibri"/>
              </a:rPr>
              <a:t>for </a:t>
            </a:r>
            <a:r>
              <a:rPr sz="3200" dirty="0">
                <a:solidFill>
                  <a:srgbClr val="FFFFFF"/>
                </a:solidFill>
                <a:cs typeface="Calibri"/>
              </a:rPr>
              <a:t>a </a:t>
            </a:r>
            <a:r>
              <a:rPr sz="3200" spc="-5" dirty="0">
                <a:solidFill>
                  <a:srgbClr val="FFFFFF"/>
                </a:solidFill>
                <a:cs typeface="Calibri"/>
              </a:rPr>
              <a:t>long</a:t>
            </a:r>
            <a:r>
              <a:rPr sz="3200" spc="-65" dirty="0">
                <a:solidFill>
                  <a:srgbClr val="FFFFFF"/>
                </a:solidFill>
                <a:cs typeface="Calibri"/>
              </a:rPr>
              <a:t> </a:t>
            </a:r>
            <a:r>
              <a:rPr sz="3200" spc="-5" dirty="0">
                <a:solidFill>
                  <a:srgbClr val="FFFFFF"/>
                </a:solidFill>
                <a:cs typeface="Calibri"/>
              </a:rPr>
              <a:t>time.</a:t>
            </a:r>
            <a:endParaRPr sz="3200" dirty="0">
              <a:solidFill>
                <a:prstClr val="black"/>
              </a:solidFill>
              <a:cs typeface="Calibri"/>
            </a:endParaRPr>
          </a:p>
        </p:txBody>
      </p:sp>
    </p:spTree>
    <p:extLst>
      <p:ext uri="{BB962C8B-B14F-4D97-AF65-F5344CB8AC3E}">
        <p14:creationId xmlns:p14="http://schemas.microsoft.com/office/powerpoint/2010/main" val="42124626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414406" y="2117807"/>
            <a:ext cx="7308215" cy="1490152"/>
          </a:xfrm>
          <a:prstGeom prst="rect">
            <a:avLst/>
          </a:prstGeom>
        </p:spPr>
        <p:txBody>
          <a:bodyPr vert="horz" wrap="square" lIns="0" tIns="12700" rIns="0" bIns="0" rtlCol="0">
            <a:spAutoFit/>
          </a:bodyPr>
          <a:lstStyle/>
          <a:p>
            <a:pPr marL="12700">
              <a:lnSpc>
                <a:spcPct val="100000"/>
              </a:lnSpc>
              <a:spcBef>
                <a:spcPts val="100"/>
              </a:spcBef>
            </a:pPr>
            <a:r>
              <a:rPr sz="9600" b="1" spc="-5" dirty="0">
                <a:solidFill>
                  <a:srgbClr val="FF0000"/>
                </a:solidFill>
                <a:latin typeface="MS Reference Sans Serif"/>
                <a:cs typeface="MS Reference Sans Serif"/>
              </a:rPr>
              <a:t>THANK</a:t>
            </a:r>
            <a:r>
              <a:rPr sz="9600" b="1" spc="-65" dirty="0">
                <a:solidFill>
                  <a:srgbClr val="FF0000"/>
                </a:solidFill>
                <a:latin typeface="MS Reference Sans Serif"/>
                <a:cs typeface="MS Reference Sans Serif"/>
              </a:rPr>
              <a:t> </a:t>
            </a:r>
            <a:r>
              <a:rPr sz="9600" b="1" spc="-40" dirty="0">
                <a:solidFill>
                  <a:srgbClr val="FF0000"/>
                </a:solidFill>
                <a:latin typeface="MS Reference Sans Serif"/>
                <a:cs typeface="MS Reference Sans Serif"/>
              </a:rPr>
              <a:t>YOU</a:t>
            </a:r>
            <a:endParaRPr sz="9600">
              <a:latin typeface="MS Reference Sans Serif"/>
              <a:cs typeface="MS Reference Sans Serif"/>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70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24717">
              <a:alpha val="85096"/>
            </a:srgbClr>
          </a:solidFill>
        </p:spPr>
        <p:txBody>
          <a:bodyPr wrap="square" lIns="0" tIns="0" rIns="0" bIns="0" rtlCol="0"/>
          <a:lstStyle/>
          <a:p>
            <a:endParaRPr/>
          </a:p>
        </p:txBody>
      </p:sp>
      <p:sp>
        <p:nvSpPr>
          <p:cNvPr id="3" name="object 3"/>
          <p:cNvSpPr txBox="1">
            <a:spLocks noGrp="1"/>
          </p:cNvSpPr>
          <p:nvPr>
            <p:ph type="title"/>
          </p:nvPr>
        </p:nvSpPr>
        <p:spPr>
          <a:xfrm>
            <a:off x="916945" y="167395"/>
            <a:ext cx="8474711" cy="766235"/>
          </a:xfrm>
          <a:prstGeom prst="rect">
            <a:avLst/>
          </a:prstGeom>
        </p:spPr>
        <p:txBody>
          <a:bodyPr vert="horz" wrap="square" lIns="0" tIns="12065" rIns="0" bIns="0" rtlCol="0">
            <a:spAutoFit/>
          </a:bodyPr>
          <a:lstStyle/>
          <a:p>
            <a:pPr marL="12700" marR="5080">
              <a:lnSpc>
                <a:spcPct val="100000"/>
              </a:lnSpc>
              <a:spcBef>
                <a:spcPts val="95"/>
              </a:spcBef>
            </a:pPr>
            <a:r>
              <a:rPr lang="en-US" sz="4900" b="1" spc="-10" dirty="0" smtClean="0">
                <a:solidFill>
                  <a:srgbClr val="D24717"/>
                </a:solidFill>
              </a:rPr>
              <a:t>Elements</a:t>
            </a:r>
            <a:r>
              <a:rPr sz="4900" b="1" spc="-15" dirty="0" smtClean="0">
                <a:solidFill>
                  <a:srgbClr val="D24717"/>
                </a:solidFill>
                <a:latin typeface="Trebuchet MS"/>
                <a:cs typeface="Trebuchet MS"/>
              </a:rPr>
              <a:t> </a:t>
            </a:r>
            <a:r>
              <a:rPr sz="4900" b="1" spc="-5" dirty="0">
                <a:solidFill>
                  <a:srgbClr val="D24717"/>
                </a:solidFill>
                <a:latin typeface="Trebuchet MS"/>
                <a:cs typeface="Trebuchet MS"/>
              </a:rPr>
              <a:t>of </a:t>
            </a:r>
            <a:r>
              <a:rPr lang="en-US" sz="4900" b="1" spc="-5" dirty="0" smtClean="0">
                <a:solidFill>
                  <a:srgbClr val="D24717"/>
                </a:solidFill>
                <a:latin typeface="Trebuchet MS"/>
                <a:cs typeface="Trebuchet MS"/>
              </a:rPr>
              <a:t>L</a:t>
            </a:r>
            <a:r>
              <a:rPr sz="4900" b="1" spc="-5" dirty="0" smtClean="0">
                <a:solidFill>
                  <a:srgbClr val="D24717"/>
                </a:solidFill>
                <a:latin typeface="Trebuchet MS"/>
                <a:cs typeface="Trebuchet MS"/>
              </a:rPr>
              <a:t>earning</a:t>
            </a:r>
            <a:endParaRPr sz="4900" dirty="0">
              <a:latin typeface="Trebuchet MS"/>
              <a:cs typeface="Trebuchet MS"/>
            </a:endParaRPr>
          </a:p>
        </p:txBody>
      </p:sp>
      <p:sp>
        <p:nvSpPr>
          <p:cNvPr id="4" name="object 4"/>
          <p:cNvSpPr txBox="1"/>
          <p:nvPr/>
        </p:nvSpPr>
        <p:spPr>
          <a:xfrm>
            <a:off x="916941" y="1745388"/>
            <a:ext cx="9315451" cy="2552622"/>
          </a:xfrm>
          <a:prstGeom prst="rect">
            <a:avLst/>
          </a:prstGeom>
        </p:spPr>
        <p:txBody>
          <a:bodyPr vert="horz" wrap="square" lIns="0" tIns="140335" rIns="0" bIns="0" rtlCol="0">
            <a:spAutoFit/>
          </a:bodyPr>
          <a:lstStyle/>
          <a:p>
            <a:pPr marL="527685" indent="-514984">
              <a:lnSpc>
                <a:spcPct val="100000"/>
              </a:lnSpc>
              <a:spcBef>
                <a:spcPts val="1105"/>
              </a:spcBef>
              <a:buClr>
                <a:srgbClr val="D24717"/>
              </a:buClr>
              <a:buSzPct val="80357"/>
              <a:buAutoNum type="arabicPeriod"/>
              <a:tabLst>
                <a:tab pos="527685" algn="l"/>
                <a:tab pos="528320" algn="l"/>
              </a:tabLst>
            </a:pPr>
            <a:r>
              <a:rPr sz="2800" b="1" spc="-5" dirty="0">
                <a:solidFill>
                  <a:srgbClr val="FFFFFF"/>
                </a:solidFill>
                <a:latin typeface="Trebuchet MS"/>
                <a:cs typeface="Trebuchet MS"/>
              </a:rPr>
              <a:t>Learning is </a:t>
            </a:r>
            <a:r>
              <a:rPr sz="2800" b="1" spc="-10" dirty="0">
                <a:solidFill>
                  <a:srgbClr val="FFFFFF"/>
                </a:solidFill>
                <a:latin typeface="Trebuchet MS"/>
                <a:cs typeface="Trebuchet MS"/>
              </a:rPr>
              <a:t>the </a:t>
            </a:r>
            <a:r>
              <a:rPr sz="2800" b="1" spc="-5" dirty="0">
                <a:solidFill>
                  <a:srgbClr val="FFFFFF"/>
                </a:solidFill>
                <a:latin typeface="Trebuchet MS"/>
                <a:cs typeface="Trebuchet MS"/>
              </a:rPr>
              <a:t>change in</a:t>
            </a:r>
            <a:r>
              <a:rPr sz="2800" b="1" spc="-25" dirty="0">
                <a:solidFill>
                  <a:srgbClr val="FFFFFF"/>
                </a:solidFill>
                <a:latin typeface="Trebuchet MS"/>
                <a:cs typeface="Trebuchet MS"/>
              </a:rPr>
              <a:t> </a:t>
            </a:r>
            <a:r>
              <a:rPr sz="2800" b="1" spc="-35" dirty="0" smtClean="0">
                <a:solidFill>
                  <a:srgbClr val="FFFFFF"/>
                </a:solidFill>
                <a:latin typeface="Trebuchet MS"/>
                <a:cs typeface="Trebuchet MS"/>
              </a:rPr>
              <a:t>behaviour</a:t>
            </a:r>
            <a:r>
              <a:rPr lang="en-US" sz="2800" b="1" spc="-35" dirty="0" smtClean="0">
                <a:solidFill>
                  <a:srgbClr val="FFFFFF"/>
                </a:solidFill>
                <a:latin typeface="Trebuchet MS"/>
                <a:cs typeface="Trebuchet MS"/>
              </a:rPr>
              <a:t> for better or worse</a:t>
            </a:r>
            <a:endParaRPr sz="2800" dirty="0">
              <a:latin typeface="Trebuchet MS"/>
              <a:cs typeface="Trebuchet MS"/>
            </a:endParaRPr>
          </a:p>
          <a:p>
            <a:pPr marL="527685" indent="-514984">
              <a:lnSpc>
                <a:spcPct val="100000"/>
              </a:lnSpc>
              <a:spcBef>
                <a:spcPts val="1005"/>
              </a:spcBef>
              <a:buClr>
                <a:srgbClr val="D24717"/>
              </a:buClr>
              <a:buSzPct val="80357"/>
              <a:buAutoNum type="arabicPeriod"/>
              <a:tabLst>
                <a:tab pos="527685" algn="l"/>
                <a:tab pos="528320" algn="l"/>
              </a:tabLst>
            </a:pPr>
            <a:r>
              <a:rPr sz="2800" b="1" spc="-5" dirty="0">
                <a:solidFill>
                  <a:srgbClr val="FFFFFF"/>
                </a:solidFill>
                <a:latin typeface="Trebuchet MS"/>
                <a:cs typeface="Trebuchet MS"/>
              </a:rPr>
              <a:t>Learning is a </a:t>
            </a:r>
            <a:r>
              <a:rPr lang="en-US" sz="2800" b="1" spc="-5" dirty="0" smtClean="0">
                <a:solidFill>
                  <a:srgbClr val="FFFFFF"/>
                </a:solidFill>
                <a:latin typeface="Trebuchet MS"/>
                <a:cs typeface="Trebuchet MS"/>
              </a:rPr>
              <a:t>change that takes place through experience or practice</a:t>
            </a:r>
            <a:endParaRPr sz="2800" dirty="0">
              <a:latin typeface="Trebuchet MS"/>
              <a:cs typeface="Trebuchet MS"/>
            </a:endParaRPr>
          </a:p>
          <a:p>
            <a:pPr marL="527685" indent="-514984">
              <a:lnSpc>
                <a:spcPct val="100000"/>
              </a:lnSpc>
              <a:spcBef>
                <a:spcPts val="994"/>
              </a:spcBef>
              <a:buClr>
                <a:srgbClr val="D24717"/>
              </a:buClr>
              <a:buSzPct val="80357"/>
              <a:buAutoNum type="arabicPeriod"/>
              <a:tabLst>
                <a:tab pos="527685" algn="l"/>
                <a:tab pos="528320" algn="l"/>
              </a:tabLst>
            </a:pPr>
            <a:r>
              <a:rPr lang="en-US" sz="2800" b="1" spc="-5" dirty="0" smtClean="0">
                <a:solidFill>
                  <a:srgbClr val="FFFFFF"/>
                </a:solidFill>
                <a:latin typeface="Trebuchet MS"/>
                <a:cs typeface="Trebuchet MS"/>
              </a:rPr>
              <a:t>The change is relatively permanent</a:t>
            </a:r>
            <a:endParaRPr sz="2800" dirty="0">
              <a:latin typeface="Trebuchet MS"/>
              <a:cs typeface="Trebuchet M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70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24717">
              <a:alpha val="85096"/>
            </a:srgbClr>
          </a:solidFill>
        </p:spPr>
        <p:txBody>
          <a:bodyPr wrap="square" lIns="0" tIns="0" rIns="0" bIns="0" rtlCol="0"/>
          <a:lstStyle/>
          <a:p>
            <a:endParaRPr/>
          </a:p>
        </p:txBody>
      </p:sp>
      <p:sp>
        <p:nvSpPr>
          <p:cNvPr id="3" name="object 3"/>
          <p:cNvSpPr txBox="1">
            <a:spLocks noGrp="1"/>
          </p:cNvSpPr>
          <p:nvPr>
            <p:ph type="title"/>
          </p:nvPr>
        </p:nvSpPr>
        <p:spPr>
          <a:xfrm>
            <a:off x="916945" y="167391"/>
            <a:ext cx="8474711" cy="766235"/>
          </a:xfrm>
          <a:prstGeom prst="rect">
            <a:avLst/>
          </a:prstGeom>
        </p:spPr>
        <p:txBody>
          <a:bodyPr vert="horz" wrap="square" lIns="0" tIns="12065" rIns="0" bIns="0" rtlCol="0">
            <a:spAutoFit/>
          </a:bodyPr>
          <a:lstStyle/>
          <a:p>
            <a:pPr marL="12700" marR="5080">
              <a:lnSpc>
                <a:spcPct val="100000"/>
              </a:lnSpc>
              <a:spcBef>
                <a:spcPts val="95"/>
              </a:spcBef>
            </a:pPr>
            <a:r>
              <a:rPr lang="en-US" sz="4900" b="1" spc="-10" dirty="0" smtClean="0">
                <a:solidFill>
                  <a:srgbClr val="D24717"/>
                </a:solidFill>
              </a:rPr>
              <a:t>C</a:t>
            </a:r>
            <a:r>
              <a:rPr sz="4900" b="1" spc="-15" dirty="0" smtClean="0">
                <a:solidFill>
                  <a:srgbClr val="D24717"/>
                </a:solidFill>
                <a:latin typeface="Trebuchet MS"/>
                <a:cs typeface="Trebuchet MS"/>
              </a:rPr>
              <a:t>haracteristics </a:t>
            </a:r>
            <a:r>
              <a:rPr sz="4900" b="1" spc="-5" dirty="0">
                <a:solidFill>
                  <a:srgbClr val="D24717"/>
                </a:solidFill>
                <a:latin typeface="Trebuchet MS"/>
                <a:cs typeface="Trebuchet MS"/>
              </a:rPr>
              <a:t>of  learning</a:t>
            </a:r>
            <a:endParaRPr sz="4900" dirty="0">
              <a:latin typeface="Trebuchet MS"/>
              <a:cs typeface="Trebuchet MS"/>
            </a:endParaRPr>
          </a:p>
        </p:txBody>
      </p:sp>
      <p:sp>
        <p:nvSpPr>
          <p:cNvPr id="4" name="object 4"/>
          <p:cNvSpPr txBox="1"/>
          <p:nvPr/>
        </p:nvSpPr>
        <p:spPr>
          <a:xfrm>
            <a:off x="916941" y="1745390"/>
            <a:ext cx="9315451" cy="3799117"/>
          </a:xfrm>
          <a:prstGeom prst="rect">
            <a:avLst/>
          </a:prstGeom>
        </p:spPr>
        <p:txBody>
          <a:bodyPr vert="horz" wrap="square" lIns="0" tIns="140335" rIns="0" bIns="0" rtlCol="0">
            <a:spAutoFit/>
          </a:bodyPr>
          <a:lstStyle/>
          <a:p>
            <a:pPr marL="527685" indent="-514984">
              <a:lnSpc>
                <a:spcPct val="100000"/>
              </a:lnSpc>
              <a:spcBef>
                <a:spcPts val="1105"/>
              </a:spcBef>
              <a:buClr>
                <a:srgbClr val="D24717"/>
              </a:buClr>
              <a:buSzPct val="80357"/>
              <a:buAutoNum type="arabicPeriod"/>
              <a:tabLst>
                <a:tab pos="527685" algn="l"/>
                <a:tab pos="528320" algn="l"/>
              </a:tabLst>
            </a:pPr>
            <a:r>
              <a:rPr sz="2800" b="1" spc="-5" dirty="0">
                <a:solidFill>
                  <a:srgbClr val="FFFFFF"/>
                </a:solidFill>
                <a:latin typeface="Trebuchet MS"/>
                <a:cs typeface="Trebuchet MS"/>
              </a:rPr>
              <a:t>Learning is </a:t>
            </a:r>
            <a:r>
              <a:rPr lang="en-US" sz="2800" b="1" spc="-5" dirty="0" smtClean="0">
                <a:solidFill>
                  <a:srgbClr val="FFFFFF"/>
                </a:solidFill>
                <a:latin typeface="Trebuchet MS"/>
                <a:cs typeface="Trebuchet MS"/>
              </a:rPr>
              <a:t>a continuous process</a:t>
            </a:r>
            <a:endParaRPr sz="2800" dirty="0">
              <a:latin typeface="Trebuchet MS"/>
              <a:cs typeface="Trebuchet MS"/>
            </a:endParaRPr>
          </a:p>
          <a:p>
            <a:pPr marL="527685" indent="-514984">
              <a:lnSpc>
                <a:spcPct val="100000"/>
              </a:lnSpc>
              <a:spcBef>
                <a:spcPts val="1005"/>
              </a:spcBef>
              <a:buClr>
                <a:srgbClr val="D24717"/>
              </a:buClr>
              <a:buSzPct val="80357"/>
              <a:buAutoNum type="arabicPeriod"/>
              <a:tabLst>
                <a:tab pos="527685" algn="l"/>
                <a:tab pos="528320" algn="l"/>
              </a:tabLst>
            </a:pPr>
            <a:r>
              <a:rPr sz="2800" b="1" spc="-5" dirty="0">
                <a:solidFill>
                  <a:srgbClr val="FFFFFF"/>
                </a:solidFill>
                <a:latin typeface="Trebuchet MS"/>
                <a:cs typeface="Trebuchet MS"/>
              </a:rPr>
              <a:t>Learning is a </a:t>
            </a:r>
            <a:r>
              <a:rPr lang="en-US" sz="2800" b="1" spc="-5" dirty="0" smtClean="0">
                <a:solidFill>
                  <a:srgbClr val="FFFFFF"/>
                </a:solidFill>
                <a:latin typeface="Trebuchet MS"/>
                <a:cs typeface="Trebuchet MS"/>
              </a:rPr>
              <a:t>dynamic process “ change from time to time, place to place”</a:t>
            </a:r>
            <a:endParaRPr sz="2800" dirty="0">
              <a:latin typeface="Trebuchet MS"/>
              <a:cs typeface="Trebuchet MS"/>
            </a:endParaRPr>
          </a:p>
          <a:p>
            <a:pPr marL="527685" indent="-514984">
              <a:lnSpc>
                <a:spcPct val="100000"/>
              </a:lnSpc>
              <a:spcBef>
                <a:spcPts val="994"/>
              </a:spcBef>
              <a:buClr>
                <a:srgbClr val="D24717"/>
              </a:buClr>
              <a:buSzPct val="80357"/>
              <a:buAutoNum type="arabicPeriod"/>
              <a:tabLst>
                <a:tab pos="527685" algn="l"/>
                <a:tab pos="528320" algn="l"/>
              </a:tabLst>
            </a:pPr>
            <a:r>
              <a:rPr sz="2800" b="1" spc="-5" dirty="0">
                <a:solidFill>
                  <a:srgbClr val="FFFFFF"/>
                </a:solidFill>
                <a:latin typeface="Trebuchet MS"/>
                <a:cs typeface="Trebuchet MS"/>
              </a:rPr>
              <a:t>Learning is a universal</a:t>
            </a:r>
            <a:r>
              <a:rPr sz="2800" b="1" spc="-40" dirty="0">
                <a:solidFill>
                  <a:srgbClr val="FFFFFF"/>
                </a:solidFill>
                <a:latin typeface="Trebuchet MS"/>
                <a:cs typeface="Trebuchet MS"/>
              </a:rPr>
              <a:t> </a:t>
            </a:r>
            <a:r>
              <a:rPr sz="2800" b="1" spc="-5" dirty="0">
                <a:solidFill>
                  <a:srgbClr val="FFFFFF"/>
                </a:solidFill>
                <a:latin typeface="Trebuchet MS"/>
                <a:cs typeface="Trebuchet MS"/>
              </a:rPr>
              <a:t>process.</a:t>
            </a:r>
            <a:endParaRPr sz="2800" dirty="0">
              <a:latin typeface="Trebuchet MS"/>
              <a:cs typeface="Trebuchet MS"/>
            </a:endParaRPr>
          </a:p>
          <a:p>
            <a:pPr marL="527685" indent="-514984">
              <a:lnSpc>
                <a:spcPct val="100000"/>
              </a:lnSpc>
              <a:spcBef>
                <a:spcPts val="994"/>
              </a:spcBef>
              <a:buClr>
                <a:srgbClr val="D24717"/>
              </a:buClr>
              <a:buSzPct val="80357"/>
              <a:buAutoNum type="arabicPeriod"/>
              <a:tabLst>
                <a:tab pos="527685" algn="l"/>
                <a:tab pos="528320" algn="l"/>
              </a:tabLst>
            </a:pPr>
            <a:r>
              <a:rPr sz="2800" b="1" spc="-5" dirty="0">
                <a:solidFill>
                  <a:srgbClr val="FFFFFF"/>
                </a:solidFill>
                <a:latin typeface="Trebuchet MS"/>
                <a:cs typeface="Trebuchet MS"/>
              </a:rPr>
              <a:t>Learning is purposive and goal</a:t>
            </a:r>
            <a:r>
              <a:rPr sz="2800" b="1" spc="-50" dirty="0">
                <a:solidFill>
                  <a:srgbClr val="FFFFFF"/>
                </a:solidFill>
                <a:latin typeface="Trebuchet MS"/>
                <a:cs typeface="Trebuchet MS"/>
              </a:rPr>
              <a:t> </a:t>
            </a:r>
            <a:r>
              <a:rPr sz="2800" b="1" spc="-5" dirty="0">
                <a:solidFill>
                  <a:srgbClr val="FFFFFF"/>
                </a:solidFill>
                <a:latin typeface="Trebuchet MS"/>
                <a:cs typeface="Trebuchet MS"/>
              </a:rPr>
              <a:t>directed.</a:t>
            </a:r>
            <a:endParaRPr sz="2800" dirty="0">
              <a:latin typeface="Trebuchet MS"/>
              <a:cs typeface="Trebuchet MS"/>
            </a:endParaRPr>
          </a:p>
          <a:p>
            <a:pPr marL="527685" indent="-514984">
              <a:lnSpc>
                <a:spcPct val="100000"/>
              </a:lnSpc>
              <a:spcBef>
                <a:spcPts val="1005"/>
              </a:spcBef>
              <a:buClr>
                <a:srgbClr val="D24717"/>
              </a:buClr>
              <a:buSzPct val="80357"/>
              <a:buAutoNum type="arabicPeriod"/>
              <a:tabLst>
                <a:tab pos="527685" algn="l"/>
                <a:tab pos="528320" algn="l"/>
              </a:tabLst>
            </a:pPr>
            <a:r>
              <a:rPr sz="2800" b="1" spc="-5" dirty="0">
                <a:solidFill>
                  <a:srgbClr val="FFFFFF"/>
                </a:solidFill>
                <a:latin typeface="Trebuchet MS"/>
                <a:cs typeface="Trebuchet MS"/>
              </a:rPr>
              <a:t>Learnring involves reconstruction of</a:t>
            </a:r>
            <a:r>
              <a:rPr sz="2800" b="1" spc="10" dirty="0">
                <a:solidFill>
                  <a:srgbClr val="FFFFFF"/>
                </a:solidFill>
                <a:latin typeface="Trebuchet MS"/>
                <a:cs typeface="Trebuchet MS"/>
              </a:rPr>
              <a:t> </a:t>
            </a:r>
            <a:r>
              <a:rPr sz="2800" b="1" spc="-5" dirty="0">
                <a:solidFill>
                  <a:srgbClr val="FFFFFF"/>
                </a:solidFill>
                <a:latin typeface="Trebuchet MS"/>
                <a:cs typeface="Trebuchet MS"/>
              </a:rPr>
              <a:t>experiences.</a:t>
            </a:r>
            <a:endParaRPr sz="2800" dirty="0">
              <a:latin typeface="Trebuchet MS"/>
              <a:cs typeface="Trebuchet MS"/>
            </a:endParaRPr>
          </a:p>
          <a:p>
            <a:pPr marL="527685" indent="-514984">
              <a:lnSpc>
                <a:spcPct val="100000"/>
              </a:lnSpc>
              <a:spcBef>
                <a:spcPts val="995"/>
              </a:spcBef>
              <a:buClr>
                <a:srgbClr val="D24717"/>
              </a:buClr>
              <a:buSzPct val="80357"/>
              <a:buAutoNum type="arabicPeriod"/>
              <a:tabLst>
                <a:tab pos="527685" algn="l"/>
                <a:tab pos="528320" algn="l"/>
              </a:tabLst>
            </a:pPr>
            <a:r>
              <a:rPr sz="2800" b="1" spc="-5" dirty="0">
                <a:solidFill>
                  <a:srgbClr val="FFFFFF"/>
                </a:solidFill>
                <a:latin typeface="Trebuchet MS"/>
                <a:cs typeface="Trebuchet MS"/>
              </a:rPr>
              <a:t>Learning is the product of </a:t>
            </a:r>
            <a:r>
              <a:rPr sz="2800" b="1" dirty="0">
                <a:solidFill>
                  <a:srgbClr val="FFFFFF"/>
                </a:solidFill>
                <a:latin typeface="Trebuchet MS"/>
                <a:cs typeface="Trebuchet MS"/>
              </a:rPr>
              <a:t>activity </a:t>
            </a:r>
            <a:r>
              <a:rPr sz="2800" b="1" spc="-5" dirty="0">
                <a:solidFill>
                  <a:srgbClr val="FFFFFF"/>
                </a:solidFill>
                <a:latin typeface="Trebuchet MS"/>
                <a:cs typeface="Trebuchet MS"/>
              </a:rPr>
              <a:t>and</a:t>
            </a:r>
            <a:r>
              <a:rPr sz="2800" b="1" spc="100" dirty="0">
                <a:solidFill>
                  <a:srgbClr val="FFFFFF"/>
                </a:solidFill>
                <a:latin typeface="Trebuchet MS"/>
                <a:cs typeface="Trebuchet MS"/>
              </a:rPr>
              <a:t> </a:t>
            </a:r>
            <a:r>
              <a:rPr sz="2800" b="1" dirty="0">
                <a:solidFill>
                  <a:srgbClr val="FFFFFF"/>
                </a:solidFill>
                <a:latin typeface="Trebuchet MS"/>
                <a:cs typeface="Trebuchet MS"/>
              </a:rPr>
              <a:t>environment.</a:t>
            </a:r>
            <a:endParaRPr sz="2800" dirty="0">
              <a:latin typeface="Trebuchet MS"/>
              <a:cs typeface="Trebuchet MS"/>
            </a:endParaRPr>
          </a:p>
        </p:txBody>
      </p:sp>
    </p:spTree>
    <p:extLst>
      <p:ext uri="{BB962C8B-B14F-4D97-AF65-F5344CB8AC3E}">
        <p14:creationId xmlns:p14="http://schemas.microsoft.com/office/powerpoint/2010/main" val="38375611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12701"/>
            <a:ext cx="448309" cy="2845435"/>
          </a:xfrm>
          <a:custGeom>
            <a:avLst/>
            <a:gdLst/>
            <a:ahLst/>
            <a:cxnLst/>
            <a:rect l="l" t="t" r="r" b="b"/>
            <a:pathLst>
              <a:path w="448309" h="2845434">
                <a:moveTo>
                  <a:pt x="0" y="0"/>
                </a:moveTo>
                <a:lnTo>
                  <a:pt x="0" y="2845307"/>
                </a:lnTo>
                <a:lnTo>
                  <a:pt x="448056" y="2845307"/>
                </a:lnTo>
                <a:lnTo>
                  <a:pt x="0" y="0"/>
                </a:lnTo>
                <a:close/>
              </a:path>
            </a:pathLst>
          </a:custGeom>
          <a:solidFill>
            <a:srgbClr val="D24717">
              <a:alpha val="85096"/>
            </a:srgbClr>
          </a:solidFill>
        </p:spPr>
        <p:txBody>
          <a:bodyPr wrap="square" lIns="0" tIns="0" rIns="0" bIns="0" rtlCol="0"/>
          <a:lstStyle/>
          <a:p>
            <a:endParaRPr/>
          </a:p>
        </p:txBody>
      </p:sp>
      <p:sp>
        <p:nvSpPr>
          <p:cNvPr id="3" name="object 3"/>
          <p:cNvSpPr txBox="1">
            <a:spLocks noGrp="1"/>
          </p:cNvSpPr>
          <p:nvPr>
            <p:ph type="title"/>
          </p:nvPr>
        </p:nvSpPr>
        <p:spPr>
          <a:xfrm>
            <a:off x="916939" y="689868"/>
            <a:ext cx="9753600" cy="443070"/>
          </a:xfrm>
          <a:prstGeom prst="rect">
            <a:avLst/>
          </a:prstGeom>
        </p:spPr>
        <p:txBody>
          <a:bodyPr vert="horz" wrap="square" lIns="0" tIns="12065" rIns="0" bIns="0" rtlCol="0">
            <a:spAutoFit/>
          </a:bodyPr>
          <a:lstStyle/>
          <a:p>
            <a:pPr marL="12700">
              <a:lnSpc>
                <a:spcPct val="100000"/>
              </a:lnSpc>
              <a:spcBef>
                <a:spcPts val="95"/>
              </a:spcBef>
              <a:tabLst>
                <a:tab pos="669290" algn="l"/>
              </a:tabLst>
            </a:pPr>
            <a:r>
              <a:rPr sz="2800" b="1" spc="-5" dirty="0">
                <a:latin typeface="Trebuchet MS"/>
                <a:cs typeface="Trebuchet MS"/>
              </a:rPr>
              <a:t>8.	Learning is </a:t>
            </a:r>
            <a:r>
              <a:rPr sz="2800" b="1" spc="-20" dirty="0">
                <a:latin typeface="Trebuchet MS"/>
                <a:cs typeface="Trebuchet MS"/>
              </a:rPr>
              <a:t>transferable </a:t>
            </a:r>
            <a:r>
              <a:rPr sz="2800" b="1" spc="-5" dirty="0">
                <a:latin typeface="Trebuchet MS"/>
                <a:cs typeface="Trebuchet MS"/>
              </a:rPr>
              <a:t>from one situation to</a:t>
            </a:r>
            <a:r>
              <a:rPr sz="2800" b="1" spc="55" dirty="0">
                <a:latin typeface="Trebuchet MS"/>
                <a:cs typeface="Trebuchet MS"/>
              </a:rPr>
              <a:t> </a:t>
            </a:r>
            <a:r>
              <a:rPr sz="2800" b="1" spc="-45" dirty="0">
                <a:latin typeface="Trebuchet MS"/>
                <a:cs typeface="Trebuchet MS"/>
              </a:rPr>
              <a:t>another.</a:t>
            </a:r>
            <a:endParaRPr sz="2800" dirty="0">
              <a:latin typeface="Trebuchet MS"/>
              <a:cs typeface="Trebuchet MS"/>
            </a:endParaRPr>
          </a:p>
        </p:txBody>
      </p:sp>
      <p:sp>
        <p:nvSpPr>
          <p:cNvPr id="4" name="object 4"/>
          <p:cNvSpPr txBox="1"/>
          <p:nvPr/>
        </p:nvSpPr>
        <p:spPr>
          <a:xfrm>
            <a:off x="916946" y="1244610"/>
            <a:ext cx="9816465" cy="4100481"/>
          </a:xfrm>
          <a:prstGeom prst="rect">
            <a:avLst/>
          </a:prstGeom>
        </p:spPr>
        <p:txBody>
          <a:bodyPr vert="horz" wrap="square" lIns="0" tIns="12065" rIns="0" bIns="0" rtlCol="0">
            <a:spAutoFit/>
          </a:bodyPr>
          <a:lstStyle/>
          <a:p>
            <a:pPr marL="669290" indent="-656590">
              <a:lnSpc>
                <a:spcPct val="100000"/>
              </a:lnSpc>
              <a:spcBef>
                <a:spcPts val="95"/>
              </a:spcBef>
              <a:buAutoNum type="arabicPeriod" startAt="9"/>
              <a:tabLst>
                <a:tab pos="669290" algn="l"/>
                <a:tab pos="669925" algn="l"/>
              </a:tabLst>
            </a:pPr>
            <a:r>
              <a:rPr sz="2800" b="1" spc="-5" dirty="0">
                <a:solidFill>
                  <a:srgbClr val="FFFFFF"/>
                </a:solidFill>
                <a:latin typeface="Trebuchet MS"/>
                <a:cs typeface="Trebuchet MS"/>
              </a:rPr>
              <a:t>Learning helps in attainment of </a:t>
            </a:r>
            <a:r>
              <a:rPr sz="2800" b="1" spc="-10" dirty="0">
                <a:solidFill>
                  <a:srgbClr val="FFFFFF"/>
                </a:solidFill>
                <a:latin typeface="Trebuchet MS"/>
                <a:cs typeface="Trebuchet MS"/>
              </a:rPr>
              <a:t>teaching </a:t>
            </a:r>
            <a:r>
              <a:rPr sz="2800" b="1" spc="-5" dirty="0">
                <a:solidFill>
                  <a:srgbClr val="FFFFFF"/>
                </a:solidFill>
                <a:latin typeface="Trebuchet MS"/>
                <a:cs typeface="Trebuchet MS"/>
              </a:rPr>
              <a:t>–</a:t>
            </a:r>
            <a:r>
              <a:rPr sz="2800" b="1" spc="55" dirty="0">
                <a:solidFill>
                  <a:srgbClr val="FFFFFF"/>
                </a:solidFill>
                <a:latin typeface="Trebuchet MS"/>
                <a:cs typeface="Trebuchet MS"/>
              </a:rPr>
              <a:t> </a:t>
            </a:r>
            <a:r>
              <a:rPr sz="2800" b="1" spc="-5" dirty="0">
                <a:solidFill>
                  <a:srgbClr val="FFFFFF"/>
                </a:solidFill>
                <a:latin typeface="Trebuchet MS"/>
                <a:cs typeface="Trebuchet MS"/>
              </a:rPr>
              <a:t>learning</a:t>
            </a:r>
            <a:endParaRPr sz="2800" dirty="0">
              <a:latin typeface="Trebuchet MS"/>
              <a:cs typeface="Trebuchet MS"/>
            </a:endParaRPr>
          </a:p>
          <a:p>
            <a:pPr marL="12700">
              <a:lnSpc>
                <a:spcPct val="100000"/>
              </a:lnSpc>
            </a:pPr>
            <a:r>
              <a:rPr lang="en-US" sz="2800" b="1" spc="-10" dirty="0">
                <a:solidFill>
                  <a:srgbClr val="FFFFFF"/>
                </a:solidFill>
                <a:latin typeface="Trebuchet MS"/>
                <a:cs typeface="Trebuchet MS"/>
              </a:rPr>
              <a:t> </a:t>
            </a:r>
            <a:r>
              <a:rPr lang="en-US" sz="2800" b="1" spc="-10" dirty="0" smtClean="0">
                <a:solidFill>
                  <a:srgbClr val="FFFFFF"/>
                </a:solidFill>
                <a:latin typeface="Trebuchet MS"/>
                <a:cs typeface="Trebuchet MS"/>
              </a:rPr>
              <a:t>     </a:t>
            </a:r>
            <a:r>
              <a:rPr sz="2800" b="1" spc="-10" dirty="0" smtClean="0">
                <a:solidFill>
                  <a:srgbClr val="FFFFFF"/>
                </a:solidFill>
                <a:latin typeface="Trebuchet MS"/>
                <a:cs typeface="Trebuchet MS"/>
              </a:rPr>
              <a:t>objectives</a:t>
            </a:r>
            <a:r>
              <a:rPr sz="2800" b="1" spc="-10" dirty="0">
                <a:solidFill>
                  <a:srgbClr val="FFFFFF"/>
                </a:solidFill>
                <a:latin typeface="Trebuchet MS"/>
                <a:cs typeface="Trebuchet MS"/>
              </a:rPr>
              <a:t>.</a:t>
            </a:r>
            <a:endParaRPr sz="2800" dirty="0">
              <a:latin typeface="Trebuchet MS"/>
              <a:cs typeface="Trebuchet MS"/>
            </a:endParaRPr>
          </a:p>
          <a:p>
            <a:pPr marL="664210" indent="-651510">
              <a:lnSpc>
                <a:spcPct val="100000"/>
              </a:lnSpc>
              <a:spcBef>
                <a:spcPts val="1000"/>
              </a:spcBef>
              <a:buAutoNum type="arabicPeriod" startAt="10"/>
              <a:tabLst>
                <a:tab pos="664845" algn="l"/>
              </a:tabLst>
            </a:pPr>
            <a:r>
              <a:rPr sz="2800" b="1" spc="-5" dirty="0">
                <a:solidFill>
                  <a:srgbClr val="FFFFFF"/>
                </a:solidFill>
                <a:latin typeface="Trebuchet MS"/>
                <a:cs typeface="Trebuchet MS"/>
              </a:rPr>
              <a:t>Learning helps in </a:t>
            </a:r>
            <a:r>
              <a:rPr sz="2800" b="1" spc="-10" dirty="0">
                <a:solidFill>
                  <a:srgbClr val="FFFFFF"/>
                </a:solidFill>
                <a:latin typeface="Trebuchet MS"/>
                <a:cs typeface="Trebuchet MS"/>
              </a:rPr>
              <a:t>the </a:t>
            </a:r>
            <a:r>
              <a:rPr sz="2800" b="1" spc="-5" dirty="0">
                <a:solidFill>
                  <a:srgbClr val="FFFFFF"/>
                </a:solidFill>
                <a:latin typeface="Trebuchet MS"/>
                <a:cs typeface="Trebuchet MS"/>
              </a:rPr>
              <a:t>proper growth and</a:t>
            </a:r>
            <a:r>
              <a:rPr sz="2800" b="1" spc="75" dirty="0">
                <a:solidFill>
                  <a:srgbClr val="FFFFFF"/>
                </a:solidFill>
                <a:latin typeface="Trebuchet MS"/>
                <a:cs typeface="Trebuchet MS"/>
              </a:rPr>
              <a:t> </a:t>
            </a:r>
            <a:r>
              <a:rPr sz="2800" b="1" spc="-10" dirty="0">
                <a:solidFill>
                  <a:srgbClr val="FFFFFF"/>
                </a:solidFill>
                <a:latin typeface="Trebuchet MS"/>
                <a:cs typeface="Trebuchet MS"/>
              </a:rPr>
              <a:t>development.</a:t>
            </a:r>
            <a:endParaRPr sz="2800" dirty="0">
              <a:latin typeface="Trebuchet MS"/>
              <a:cs typeface="Trebuchet MS"/>
            </a:endParaRPr>
          </a:p>
          <a:p>
            <a:pPr marL="664210" indent="-651510">
              <a:lnSpc>
                <a:spcPct val="100000"/>
              </a:lnSpc>
              <a:spcBef>
                <a:spcPts val="994"/>
              </a:spcBef>
              <a:buAutoNum type="arabicPeriod" startAt="10"/>
              <a:tabLst>
                <a:tab pos="664845" algn="l"/>
              </a:tabLst>
            </a:pPr>
            <a:r>
              <a:rPr sz="2800" b="1" spc="-5" dirty="0">
                <a:solidFill>
                  <a:srgbClr val="FFFFFF"/>
                </a:solidFill>
                <a:latin typeface="Trebuchet MS"/>
                <a:cs typeface="Trebuchet MS"/>
              </a:rPr>
              <a:t>Learning helps in </a:t>
            </a:r>
            <a:r>
              <a:rPr sz="2800" b="1" spc="-10" dirty="0">
                <a:solidFill>
                  <a:srgbClr val="FFFFFF"/>
                </a:solidFill>
                <a:latin typeface="Trebuchet MS"/>
                <a:cs typeface="Trebuchet MS"/>
              </a:rPr>
              <a:t>the </a:t>
            </a:r>
            <a:r>
              <a:rPr sz="2800" b="1" spc="-5" dirty="0">
                <a:solidFill>
                  <a:srgbClr val="FFFFFF"/>
                </a:solidFill>
                <a:latin typeface="Trebuchet MS"/>
                <a:cs typeface="Trebuchet MS"/>
              </a:rPr>
              <a:t>balanced development of</a:t>
            </a:r>
            <a:r>
              <a:rPr sz="2800" b="1" spc="25" dirty="0">
                <a:solidFill>
                  <a:srgbClr val="FFFFFF"/>
                </a:solidFill>
                <a:latin typeface="Trebuchet MS"/>
                <a:cs typeface="Trebuchet MS"/>
              </a:rPr>
              <a:t> </a:t>
            </a:r>
            <a:r>
              <a:rPr sz="2800" b="1" spc="-10" dirty="0">
                <a:solidFill>
                  <a:srgbClr val="FFFFFF"/>
                </a:solidFill>
                <a:latin typeface="Trebuchet MS"/>
                <a:cs typeface="Trebuchet MS"/>
              </a:rPr>
              <a:t>the</a:t>
            </a:r>
            <a:endParaRPr sz="2800" dirty="0">
              <a:latin typeface="Trebuchet MS"/>
              <a:cs typeface="Trebuchet MS"/>
            </a:endParaRPr>
          </a:p>
          <a:p>
            <a:pPr marL="12700">
              <a:lnSpc>
                <a:spcPct val="100000"/>
              </a:lnSpc>
            </a:pPr>
            <a:r>
              <a:rPr lang="en-US" sz="2800" b="1" spc="-30" dirty="0" smtClean="0">
                <a:solidFill>
                  <a:srgbClr val="FFFFFF"/>
                </a:solidFill>
                <a:latin typeface="Trebuchet MS"/>
                <a:cs typeface="Trebuchet MS"/>
              </a:rPr>
              <a:t>      </a:t>
            </a:r>
            <a:r>
              <a:rPr sz="2800" b="1" spc="-30" dirty="0" smtClean="0">
                <a:solidFill>
                  <a:srgbClr val="FFFFFF"/>
                </a:solidFill>
                <a:latin typeface="Trebuchet MS"/>
                <a:cs typeface="Trebuchet MS"/>
              </a:rPr>
              <a:t>personality</a:t>
            </a:r>
            <a:r>
              <a:rPr sz="2800" b="1" spc="-30" dirty="0">
                <a:solidFill>
                  <a:srgbClr val="FFFFFF"/>
                </a:solidFill>
                <a:latin typeface="Trebuchet MS"/>
                <a:cs typeface="Trebuchet MS"/>
              </a:rPr>
              <a:t>.</a:t>
            </a:r>
            <a:endParaRPr sz="2800" dirty="0">
              <a:latin typeface="Trebuchet MS"/>
              <a:cs typeface="Trebuchet MS"/>
            </a:endParaRPr>
          </a:p>
          <a:p>
            <a:pPr marL="664210" indent="-651510">
              <a:lnSpc>
                <a:spcPct val="100000"/>
              </a:lnSpc>
              <a:spcBef>
                <a:spcPts val="1010"/>
              </a:spcBef>
              <a:buAutoNum type="arabicPeriod" startAt="12"/>
              <a:tabLst>
                <a:tab pos="664845" algn="l"/>
              </a:tabLst>
            </a:pPr>
            <a:r>
              <a:rPr sz="2800" b="1" spc="-5" dirty="0">
                <a:solidFill>
                  <a:srgbClr val="FFFFFF"/>
                </a:solidFill>
                <a:latin typeface="Trebuchet MS"/>
                <a:cs typeface="Trebuchet MS"/>
              </a:rPr>
              <a:t>Learning helps in proper</a:t>
            </a:r>
            <a:r>
              <a:rPr sz="2800" b="1" spc="-20" dirty="0">
                <a:solidFill>
                  <a:srgbClr val="FFFFFF"/>
                </a:solidFill>
                <a:latin typeface="Trebuchet MS"/>
                <a:cs typeface="Trebuchet MS"/>
              </a:rPr>
              <a:t> </a:t>
            </a:r>
            <a:r>
              <a:rPr sz="2800" b="1" spc="-10" dirty="0">
                <a:solidFill>
                  <a:srgbClr val="FFFFFF"/>
                </a:solidFill>
                <a:latin typeface="Trebuchet MS"/>
                <a:cs typeface="Trebuchet MS"/>
              </a:rPr>
              <a:t>adjustment.</a:t>
            </a:r>
            <a:endParaRPr sz="2800" dirty="0">
              <a:latin typeface="Trebuchet MS"/>
              <a:cs typeface="Trebuchet MS"/>
            </a:endParaRPr>
          </a:p>
          <a:p>
            <a:pPr marL="664210" indent="-651510">
              <a:lnSpc>
                <a:spcPct val="100000"/>
              </a:lnSpc>
              <a:spcBef>
                <a:spcPts val="990"/>
              </a:spcBef>
              <a:buAutoNum type="arabicPeriod" startAt="12"/>
              <a:tabLst>
                <a:tab pos="664845" algn="l"/>
              </a:tabLst>
            </a:pPr>
            <a:r>
              <a:rPr sz="2800" b="1" spc="-5" dirty="0">
                <a:solidFill>
                  <a:srgbClr val="FFFFFF"/>
                </a:solidFill>
                <a:latin typeface="Trebuchet MS"/>
                <a:cs typeface="Trebuchet MS"/>
              </a:rPr>
              <a:t>Learning helps in </a:t>
            </a:r>
            <a:r>
              <a:rPr sz="2800" b="1" spc="-10" dirty="0">
                <a:solidFill>
                  <a:srgbClr val="FFFFFF"/>
                </a:solidFill>
                <a:latin typeface="Trebuchet MS"/>
                <a:cs typeface="Trebuchet MS"/>
              </a:rPr>
              <a:t>the </a:t>
            </a:r>
            <a:r>
              <a:rPr sz="2800" b="1" spc="-5" dirty="0">
                <a:solidFill>
                  <a:srgbClr val="FFFFFF"/>
                </a:solidFill>
                <a:latin typeface="Trebuchet MS"/>
                <a:cs typeface="Trebuchet MS"/>
              </a:rPr>
              <a:t>realization of goals of</a:t>
            </a:r>
            <a:r>
              <a:rPr sz="2800" b="1" spc="5" dirty="0">
                <a:solidFill>
                  <a:srgbClr val="FFFFFF"/>
                </a:solidFill>
                <a:latin typeface="Trebuchet MS"/>
                <a:cs typeface="Trebuchet MS"/>
              </a:rPr>
              <a:t> </a:t>
            </a:r>
            <a:r>
              <a:rPr sz="2800" b="1" spc="-5" dirty="0">
                <a:solidFill>
                  <a:srgbClr val="FFFFFF"/>
                </a:solidFill>
                <a:latin typeface="Trebuchet MS"/>
                <a:cs typeface="Trebuchet MS"/>
              </a:rPr>
              <a:t>life.</a:t>
            </a:r>
            <a:endParaRPr sz="2800" dirty="0">
              <a:latin typeface="Trebuchet MS"/>
              <a:cs typeface="Trebuchet MS"/>
            </a:endParaRPr>
          </a:p>
          <a:p>
            <a:pPr marL="664845" indent="-652145">
              <a:lnSpc>
                <a:spcPct val="100000"/>
              </a:lnSpc>
              <a:spcBef>
                <a:spcPts val="990"/>
              </a:spcBef>
              <a:buAutoNum type="arabicPeriod" startAt="12"/>
              <a:tabLst>
                <a:tab pos="665480" algn="l"/>
              </a:tabLst>
            </a:pPr>
            <a:r>
              <a:rPr sz="2800" b="1" spc="-5" dirty="0">
                <a:solidFill>
                  <a:srgbClr val="FFFFFF"/>
                </a:solidFill>
                <a:latin typeface="Trebuchet MS"/>
                <a:cs typeface="Trebuchet MS"/>
              </a:rPr>
              <a:t>Learning does not necessarily imply</a:t>
            </a:r>
            <a:r>
              <a:rPr sz="2800" b="1" spc="-10" dirty="0">
                <a:solidFill>
                  <a:srgbClr val="FFFFFF"/>
                </a:solidFill>
                <a:latin typeface="Trebuchet MS"/>
                <a:cs typeface="Trebuchet MS"/>
              </a:rPr>
              <a:t> improvement.</a:t>
            </a:r>
            <a:endParaRPr sz="2800" dirty="0">
              <a:latin typeface="Trebuchet MS"/>
              <a:cs typeface="Trebuchet M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303379" y="1396750"/>
            <a:ext cx="11585244" cy="3798860"/>
          </a:xfrm>
        </p:spPr>
        <p:txBody>
          <a:bodyPr>
            <a:normAutofit/>
          </a:bodyPr>
          <a:lstStyle/>
          <a:p>
            <a:pPr>
              <a:lnSpc>
                <a:spcPct val="150000"/>
              </a:lnSpc>
            </a:pPr>
            <a:r>
              <a:rPr lang="en-US" b="0" dirty="0" smtClean="0">
                <a:latin typeface="Trebuchet MS" pitchFamily="34" charset="0"/>
              </a:rPr>
              <a:t>15. Developmental process “involve all aspects of development</a:t>
            </a:r>
          </a:p>
          <a:p>
            <a:pPr>
              <a:lnSpc>
                <a:spcPct val="150000"/>
              </a:lnSpc>
            </a:pPr>
            <a:r>
              <a:rPr lang="en-US" b="0" dirty="0" smtClean="0">
                <a:latin typeface="Trebuchet MS" pitchFamily="34" charset="0"/>
              </a:rPr>
              <a:t>16. Learning is an organization of experiences</a:t>
            </a:r>
          </a:p>
          <a:p>
            <a:pPr>
              <a:lnSpc>
                <a:spcPct val="150000"/>
              </a:lnSpc>
            </a:pPr>
            <a:r>
              <a:rPr lang="en-US" b="0" dirty="0" smtClean="0">
                <a:latin typeface="Trebuchet MS" pitchFamily="34" charset="0"/>
              </a:rPr>
              <a:t>17. Learning is an active process “ it takes place only if learner is actively engaged in learning process</a:t>
            </a:r>
          </a:p>
          <a:p>
            <a:pPr>
              <a:lnSpc>
                <a:spcPct val="150000"/>
              </a:lnSpc>
            </a:pPr>
            <a:r>
              <a:rPr lang="en-US" b="0" dirty="0" smtClean="0">
                <a:latin typeface="Trebuchet MS" pitchFamily="34" charset="0"/>
              </a:rPr>
              <a:t>18. Learning is a product of environment</a:t>
            </a:r>
          </a:p>
          <a:p>
            <a:pPr>
              <a:lnSpc>
                <a:spcPct val="150000"/>
              </a:lnSpc>
            </a:pPr>
            <a:r>
              <a:rPr lang="en-US" b="0" dirty="0" smtClean="0">
                <a:latin typeface="Trebuchet MS" pitchFamily="34" charset="0"/>
              </a:rPr>
              <a:t>19. Learning affects the conduct of learner</a:t>
            </a:r>
            <a:endParaRPr lang="en-GB" b="0" dirty="0">
              <a:latin typeface="Trebuchet MS" pitchFamily="34" charset="0"/>
            </a:endParaRPr>
          </a:p>
        </p:txBody>
      </p:sp>
    </p:spTree>
    <p:extLst>
      <p:ext uri="{BB962C8B-B14F-4D97-AF65-F5344CB8AC3E}">
        <p14:creationId xmlns:p14="http://schemas.microsoft.com/office/powerpoint/2010/main" val="30893294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82527" y="1856232"/>
            <a:ext cx="11809476" cy="2654808"/>
          </a:xfrm>
          <a:prstGeom prst="rect">
            <a:avLst/>
          </a:prstGeom>
          <a:blipFill>
            <a:blip r:embed="rId2" cstate="print"/>
            <a:stretch>
              <a:fillRect/>
            </a:stretch>
          </a:blipFill>
        </p:spPr>
        <p:txBody>
          <a:bodyPr wrap="square" lIns="0" tIns="0" rIns="0" bIns="0" rtlCol="0"/>
          <a:lstStyle/>
          <a:p>
            <a:endParaRPr/>
          </a:p>
        </p:txBody>
      </p:sp>
      <p:sp>
        <p:nvSpPr>
          <p:cNvPr id="3" name="object 3"/>
          <p:cNvSpPr txBox="1">
            <a:spLocks noGrp="1"/>
          </p:cNvSpPr>
          <p:nvPr>
            <p:ph type="title"/>
          </p:nvPr>
        </p:nvSpPr>
        <p:spPr>
          <a:xfrm>
            <a:off x="1116889" y="2187657"/>
            <a:ext cx="10292715" cy="1490152"/>
          </a:xfrm>
          <a:prstGeom prst="rect">
            <a:avLst/>
          </a:prstGeom>
        </p:spPr>
        <p:txBody>
          <a:bodyPr vert="horz" wrap="square" lIns="0" tIns="12700" rIns="0" bIns="0" rtlCol="0">
            <a:spAutoFit/>
          </a:bodyPr>
          <a:lstStyle/>
          <a:p>
            <a:pPr marL="12700">
              <a:lnSpc>
                <a:spcPct val="100000"/>
              </a:lnSpc>
              <a:spcBef>
                <a:spcPts val="100"/>
              </a:spcBef>
            </a:pPr>
            <a:r>
              <a:rPr sz="9600" b="1" i="1" spc="-240" dirty="0">
                <a:solidFill>
                  <a:srgbClr val="9E3611"/>
                </a:solidFill>
                <a:latin typeface="Trebuchet MS"/>
                <a:cs typeface="Trebuchet MS"/>
              </a:rPr>
              <a:t>Types </a:t>
            </a:r>
            <a:r>
              <a:rPr sz="9600" b="1" i="1" dirty="0">
                <a:solidFill>
                  <a:srgbClr val="9E3611"/>
                </a:solidFill>
                <a:latin typeface="Trebuchet MS"/>
                <a:cs typeface="Trebuchet MS"/>
              </a:rPr>
              <a:t>of</a:t>
            </a:r>
            <a:r>
              <a:rPr sz="9600" b="1" i="1" spc="150" dirty="0">
                <a:solidFill>
                  <a:srgbClr val="9E3611"/>
                </a:solidFill>
                <a:latin typeface="Trebuchet MS"/>
                <a:cs typeface="Trebuchet MS"/>
              </a:rPr>
              <a:t> </a:t>
            </a:r>
            <a:r>
              <a:rPr sz="9600" b="1" i="1" spc="-5" dirty="0">
                <a:solidFill>
                  <a:srgbClr val="9E3611"/>
                </a:solidFill>
                <a:latin typeface="Trebuchet MS"/>
                <a:cs typeface="Trebuchet MS"/>
              </a:rPr>
              <a:t>Learning</a:t>
            </a:r>
            <a:endParaRPr sz="9600">
              <a:latin typeface="Trebuchet MS"/>
              <a:cs typeface="Trebuchet MS"/>
            </a:endParaRPr>
          </a:p>
        </p:txBody>
      </p:sp>
      <p:sp>
        <p:nvSpPr>
          <p:cNvPr id="4" name="object 4"/>
          <p:cNvSpPr/>
          <p:nvPr/>
        </p:nvSpPr>
        <p:spPr>
          <a:xfrm>
            <a:off x="82296" y="5253228"/>
            <a:ext cx="2977896" cy="1121664"/>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2395734" y="5253228"/>
            <a:ext cx="850391" cy="1121664"/>
          </a:xfrm>
          <a:prstGeom prst="rect">
            <a:avLst/>
          </a:prstGeom>
          <a:blipFill>
            <a:blip r:embed="rId4" cstate="print"/>
            <a:stretch>
              <a:fillRect/>
            </a:stretch>
          </a:blipFill>
        </p:spPr>
        <p:txBody>
          <a:bodyPr wrap="square" lIns="0" tIns="0" rIns="0" bIns="0" rtlCol="0"/>
          <a:lstStyle/>
          <a:p>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273</TotalTime>
  <Words>2291</Words>
  <Application>Microsoft Office PowerPoint</Application>
  <PresentationFormat>Custom</PresentationFormat>
  <Paragraphs>201</Paragraphs>
  <Slides>47</Slides>
  <Notes>0</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Elemental</vt:lpstr>
      <vt:lpstr>PowerPoint Presentation</vt:lpstr>
      <vt:lpstr>PowerPoint Presentation</vt:lpstr>
      <vt:lpstr>Definition of Learning</vt:lpstr>
      <vt:lpstr>Definition: Learning is…</vt:lpstr>
      <vt:lpstr>Elements of Learning</vt:lpstr>
      <vt:lpstr>Characteristics of  learning</vt:lpstr>
      <vt:lpstr>8. Learning is transferable from one situation to another.</vt:lpstr>
      <vt:lpstr>PowerPoint Presentation</vt:lpstr>
      <vt:lpstr>Types of Learning</vt:lpstr>
      <vt:lpstr>Types of learning</vt:lpstr>
      <vt:lpstr> 2. Verbal learning:</vt:lpstr>
      <vt:lpstr>3. Concept learning:</vt:lpstr>
      <vt:lpstr> 4. Discrimination learning:</vt:lpstr>
      <vt:lpstr> 5. Learning of principles:</vt:lpstr>
      <vt:lpstr>PowerPoint Presentation</vt:lpstr>
      <vt:lpstr> 7. Attitude learning:</vt:lpstr>
      <vt:lpstr> 8. Skill Learning:</vt:lpstr>
      <vt:lpstr> 9. Perceptual Learning </vt:lpstr>
      <vt:lpstr> 10. Associative Learning </vt:lpstr>
      <vt:lpstr>Factor influencing learning</vt:lpstr>
      <vt:lpstr>PowerPoint Presentation</vt:lpstr>
      <vt:lpstr>PowerPoint Presentation</vt:lpstr>
      <vt:lpstr>PowerPoint Presentation</vt:lpstr>
      <vt:lpstr>PowerPoint Presentation</vt:lpstr>
      <vt:lpstr>Laws of Learning</vt:lpstr>
      <vt:lpstr>1) Law of Readiness:-</vt:lpstr>
      <vt:lpstr>2) Law of Exercise:-</vt:lpstr>
      <vt:lpstr>3) Law of Effect:-</vt:lpstr>
      <vt:lpstr>4) Law of Multiple – Response-</vt:lpstr>
      <vt:lpstr>5) The Law of Set or Attitude-</vt:lpstr>
      <vt:lpstr>Learning Process</vt:lpstr>
      <vt:lpstr>Receiving</vt:lpstr>
      <vt:lpstr>Taking In</vt:lpstr>
      <vt:lpstr>Assimilating</vt:lpstr>
      <vt:lpstr>Storing</vt:lpstr>
      <vt:lpstr>PRINCIPLES OF CLASSROOM LEARNING</vt:lpstr>
      <vt:lpstr>1.Recency</vt:lpstr>
      <vt:lpstr>2.Appropriateness</vt:lpstr>
      <vt:lpstr>3.Motivation</vt:lpstr>
      <vt:lpstr>4.Primacy</vt:lpstr>
      <vt:lpstr>5. Two-way Communication</vt:lpstr>
      <vt:lpstr>6. Feedback</vt:lpstr>
      <vt:lpstr>PowerPoint Presentation</vt:lpstr>
      <vt:lpstr>7. Active Learning</vt:lpstr>
      <vt:lpstr>8. Multi-sense Learning</vt:lpstr>
      <vt:lpstr>9. Exercise</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silicon computers</dc:creator>
  <cp:lastModifiedBy>silicon computers</cp:lastModifiedBy>
  <cp:revision>13</cp:revision>
  <dcterms:created xsi:type="dcterms:W3CDTF">2017-12-11T15:40:42Z</dcterms:created>
  <dcterms:modified xsi:type="dcterms:W3CDTF">2020-04-10T14:24:43Z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2016-04-07T00:00:00Z</vt:filetime>
  </property>
  <property fmtid="{D5CDD505-2E9C-101B-9397-08002B2CF9AE}" pid="3" name="Creator">
    <vt:lpwstr>Microsoft® PowerPoint® 2013</vt:lpwstr>
  </property>
  <property fmtid="{D5CDD505-2E9C-101B-9397-08002B2CF9AE}" pid="4" name="LastSaved">
    <vt:filetime>2017-12-11T00:00:00Z</vt:filetime>
  </property>
</Properties>
</file>